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4" r:id="rId19"/>
    <p:sldId id="280" r:id="rId20"/>
    <p:sldId id="272" r:id="rId21"/>
    <p:sldId id="281"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9" d="100"/>
          <a:sy n="119" d="100"/>
        </p:scale>
        <p:origin x="-50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82358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lvl="0"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
        <p:nvSpPr>
          <p:cNvPr id="96" name="Shape 9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Times New Roman"/>
              <a:ea typeface="Times New Roman"/>
              <a:cs typeface="Times New Roman"/>
              <a:sym typeface="Times New Roman"/>
            </a:endParaRPr>
          </a:p>
        </p:txBody>
      </p:sp>
      <p:sp>
        <p:nvSpPr>
          <p:cNvPr id="202" name="Shape 20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How do you build software like Google, Uber, or a venture-backed startup?</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The modern software methodology combines Agile Software techniques that have been continuously evolving over two decades, Lean Startup techniques which is a recent movement that’s being honed in Silicon Valley, and then putting together to create a software methodology that’s optimized for change.  </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p:txBody>
      </p:sp>
      <p:sp>
        <p:nvSpPr>
          <p:cNvPr id="213" name="Shape 21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Times New Roman"/>
              <a:ea typeface="Times New Roman"/>
              <a:cs typeface="Times New Roman"/>
              <a:sym typeface="Times New Roman"/>
            </a:endParaRPr>
          </a:p>
        </p:txBody>
      </p:sp>
      <p:sp>
        <p:nvSpPr>
          <p:cNvPr id="249" name="Shape 24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endParaRPr sz="1200">
              <a:latin typeface="Times New Roman"/>
              <a:ea typeface="Times New Roman"/>
              <a:cs typeface="Times New Roman"/>
              <a:sym typeface="Times New Roman"/>
            </a:endParaRPr>
          </a:p>
        </p:txBody>
      </p:sp>
      <p:sp>
        <p:nvSpPr>
          <p:cNvPr id="259" name="Shape 25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300"/>
              </a:spcBef>
              <a:spcAft>
                <a:spcPts val="0"/>
              </a:spcAft>
              <a:buSzPct val="25000"/>
              <a:buNone/>
            </a:pPr>
            <a:endParaRPr sz="1200" b="0" i="0" u="none" strike="noStrike" cap="none">
              <a:solidFill>
                <a:schemeClr val="dk1"/>
              </a:solidFill>
              <a:latin typeface="Times New Roman"/>
              <a:ea typeface="Times New Roman"/>
              <a:cs typeface="Times New Roman"/>
              <a:sym typeface="Times New Roman"/>
            </a:endParaRPr>
          </a:p>
        </p:txBody>
      </p:sp>
      <p:sp>
        <p:nvSpPr>
          <p:cNvPr id="270" name="Shape 27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0" name="Shape 28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1800"/>
              </a:spcBef>
              <a:buSzPct val="25000"/>
              <a:buNone/>
            </a:pPr>
            <a:r>
              <a:rPr lang="en-US" sz="1200">
                <a:latin typeface="Times New Roman"/>
                <a:ea typeface="Times New Roman"/>
                <a:cs typeface="Times New Roman"/>
                <a:sym typeface="Times New Roman"/>
              </a:rPr>
              <a:t>This is the modern technology stack to help your </a:t>
            </a:r>
            <a:r>
              <a:rPr lang="en-US" sz="1200">
                <a:solidFill>
                  <a:schemeClr val="dk1"/>
                </a:solidFill>
                <a:latin typeface="Times New Roman"/>
                <a:ea typeface="Times New Roman"/>
                <a:cs typeface="Times New Roman"/>
                <a:sym typeface="Times New Roman"/>
              </a:rPr>
              <a:t>enterprise increas</a:t>
            </a:r>
            <a:r>
              <a:rPr lang="en-US">
                <a:latin typeface="Times New Roman"/>
                <a:ea typeface="Times New Roman"/>
                <a:cs typeface="Times New Roman"/>
                <a:sym typeface="Times New Roman"/>
              </a:rPr>
              <a:t>e</a:t>
            </a:r>
            <a:r>
              <a:rPr lang="en-US" sz="1200">
                <a:solidFill>
                  <a:schemeClr val="dk1"/>
                </a:solidFill>
                <a:latin typeface="Times New Roman"/>
                <a:ea typeface="Times New Roman"/>
                <a:cs typeface="Times New Roman"/>
                <a:sym typeface="Times New Roman"/>
              </a:rPr>
              <a:t> developer productivity and operations efficiency.  </a:t>
            </a:r>
          </a:p>
        </p:txBody>
      </p:sp>
      <p:sp>
        <p:nvSpPr>
          <p:cNvPr id="281" name="Shape 281"/>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10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57" name="Shape 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lang="en-US" sz="1200" b="0" i="0" u="none" strike="noStrike" cap="none" dirty="0">
              <a:solidFill>
                <a:schemeClr val="dk1"/>
              </a:solidFill>
              <a:latin typeface="Arial"/>
              <a:ea typeface="Arial"/>
              <a:cs typeface="Arial"/>
              <a:sym typeface="Arial"/>
            </a:endParaRPr>
          </a:p>
        </p:txBody>
      </p:sp>
      <p:sp>
        <p:nvSpPr>
          <p:cNvPr id="65" name="Shape 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redmonk.com</a:t>
            </a:r>
            <a:r>
              <a:rPr lang="en-US" dirty="0" smtClean="0"/>
              <a:t>/</a:t>
            </a:r>
            <a:r>
              <a:rPr lang="en-US" dirty="0" err="1" smtClean="0"/>
              <a:t>jgovernor</a:t>
            </a:r>
            <a:r>
              <a:rPr lang="en-US" dirty="0" smtClean="0"/>
              <a:t>/2017/10/25/some-thoughts-on-the-top-contributors-to-github-2017/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mtClean="0"/>
              <a:t>Felipe </a:t>
            </a:r>
            <a:r>
              <a:rPr lang="en-US" dirty="0" smtClean="0"/>
              <a:t>Hoffa from the Google </a:t>
            </a:r>
            <a:r>
              <a:rPr lang="en-US" dirty="0" err="1" smtClean="0"/>
              <a:t>Dev</a:t>
            </a:r>
            <a:r>
              <a:rPr lang="en-US" dirty="0" smtClean="0"/>
              <a:t> </a:t>
            </a:r>
            <a:r>
              <a:rPr lang="en-US" dirty="0" err="1" smtClean="0"/>
              <a:t>Rel</a:t>
            </a:r>
            <a:r>
              <a:rPr lang="en-US" dirty="0" smtClean="0"/>
              <a:t> team published some interesting research looking at corporate usage of </a:t>
            </a:r>
            <a:r>
              <a:rPr lang="en-US" dirty="0" err="1" smtClean="0"/>
              <a:t>GitHub</a:t>
            </a:r>
            <a:r>
              <a:rPr lang="en-US" dirty="0" smtClean="0"/>
              <a:t>. Microsoft appears to have ~1,300 employees actively pushing code to 825 top repositories on </a:t>
            </a:r>
            <a:r>
              <a:rPr lang="en-US" dirty="0" err="1" smtClean="0"/>
              <a:t>GitHub</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Google displays ~900 employees active on </a:t>
            </a:r>
            <a:r>
              <a:rPr lang="en-US" dirty="0" err="1" smtClean="0"/>
              <a:t>GitHub</a:t>
            </a:r>
            <a:r>
              <a:rPr lang="en-US" dirty="0" smtClean="0"/>
              <a:t>, who are pushing code to ~1,100 top repositories.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Amazon appears to have only 134 active employees on </a:t>
            </a:r>
            <a:r>
              <a:rPr lang="en-US" dirty="0" err="1" smtClean="0"/>
              <a:t>GitHub</a:t>
            </a:r>
            <a:r>
              <a:rPr lang="en-US" dirty="0" smtClean="0"/>
              <a:t>, pushing code to only 158 top projects.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all the usual caveats on using </a:t>
            </a:r>
            <a:r>
              <a:rPr lang="en-US" dirty="0" err="1" smtClean="0"/>
              <a:t>GitHub</a:t>
            </a:r>
            <a:r>
              <a:rPr lang="en-US" dirty="0" smtClean="0"/>
              <a:t> data notwithstanding, and the limits of this particular analysis, Microsoft has the most contributors by some distance, some 45% more than than Google, but they’re working on a smaller number of top projects. Amazon Web Services meanwhile barely shows up as a contributor. Nothing really surprising in any of this, except, Pivotal is currently contributing as much software to open source projects as IBM. Given IBM has built deservedly solid reputation over time as an open source contributor across various core infrastructure projects, and is at least 150 times bigger than Pivotal, this is fairly impressive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265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200">
                <a:latin typeface="Times New Roman"/>
                <a:ea typeface="Times New Roman"/>
                <a:cs typeface="Times New Roman"/>
                <a:sym typeface="Times New Roman"/>
              </a:rPr>
              <a:t>Our mission is to transform how the world builds software. </a:t>
            </a:r>
          </a:p>
          <a:p>
            <a:pPr lvl="0" rtl="0">
              <a:spcBef>
                <a:spcPts val="0"/>
              </a:spcBef>
              <a:buNone/>
            </a:pPr>
            <a:endParaRPr sz="1200">
              <a:latin typeface="Times New Roman"/>
              <a:ea typeface="Times New Roman"/>
              <a:cs typeface="Times New Roman"/>
              <a:sym typeface="Times New Roman"/>
            </a:endParaRPr>
          </a:p>
          <a:p>
            <a:pPr lvl="0" rtl="0">
              <a:spcBef>
                <a:spcPts val="0"/>
              </a:spcBef>
              <a:buNone/>
            </a:pPr>
            <a:r>
              <a:rPr lang="en-US" sz="1200">
                <a:latin typeface="Times New Roman"/>
                <a:ea typeface="Times New Roman"/>
                <a:cs typeface="Times New Roman"/>
                <a:sym typeface="Times New Roman"/>
              </a:rPr>
              <a:t>A few years ago, Rob Mee (CEO of Pivotal) created that mission when Pivotal Labs was working to shape the software development cultures of Internet giants such as Google, Twitter, eBay, etc. At the time, since Pivotal was so small, it felt aspirational. </a:t>
            </a:r>
          </a:p>
          <a:p>
            <a:pPr lvl="0" rtl="0">
              <a:spcBef>
                <a:spcPts val="0"/>
              </a:spcBef>
              <a:buNone/>
            </a:pPr>
            <a:endParaRPr sz="1200">
              <a:latin typeface="Times New Roman"/>
              <a:ea typeface="Times New Roman"/>
              <a:cs typeface="Times New Roman"/>
              <a:sym typeface="Times New Roman"/>
            </a:endParaRPr>
          </a:p>
          <a:p>
            <a:pPr lvl="0" rtl="0">
              <a:spcBef>
                <a:spcPts val="0"/>
              </a:spcBef>
              <a:buClr>
                <a:srgbClr val="000000"/>
              </a:buClr>
              <a:buSzPct val="91666"/>
              <a:buFont typeface="Arial"/>
              <a:buNone/>
            </a:pPr>
            <a:r>
              <a:rPr lang="en-US" sz="1200">
                <a:latin typeface="Times New Roman"/>
                <a:ea typeface="Times New Roman"/>
                <a:cs typeface="Times New Roman"/>
                <a:sym typeface="Times New Roman"/>
              </a:rPr>
              <a:t>Now, at scale, we have over 2,500 employees across 20 worldwide office locations—so when you help the world’s largest companies couple software proficiency and 100 years of industry-specific experience, then it starts to feel like we are transforming how the world build software [in partnership with our customers].</a:t>
            </a:r>
          </a:p>
          <a:p>
            <a:pPr lvl="0" rtl="0">
              <a:spcBef>
                <a:spcPts val="0"/>
              </a:spcBef>
              <a:buClr>
                <a:srgbClr val="000000"/>
              </a:buClr>
              <a:buSzPct val="91666"/>
              <a:buFont typeface="Arial"/>
              <a:buNone/>
            </a:pPr>
            <a:r>
              <a:rPr lang="en-US" sz="1200">
                <a:latin typeface="Times New Roman"/>
                <a:ea typeface="Times New Roman"/>
                <a:cs typeface="Times New Roman"/>
                <a:sym typeface="Times New Roman"/>
              </a:rPr>
              <a:t> </a:t>
            </a:r>
          </a:p>
          <a:p>
            <a:pPr lvl="0" rtl="0">
              <a:spcBef>
                <a:spcPts val="0"/>
              </a:spcBef>
              <a:buClr>
                <a:schemeClr val="dk1"/>
              </a:buClr>
              <a:buSzPct val="25000"/>
              <a:buFont typeface="Arial"/>
              <a:buNone/>
            </a:pPr>
            <a:endParaRPr sz="1200">
              <a:latin typeface="Times New Roman"/>
              <a:ea typeface="Times New Roman"/>
              <a:cs typeface="Times New Roman"/>
              <a:sym typeface="Times New Roman"/>
            </a:endParaRPr>
          </a:p>
        </p:txBody>
      </p:sp>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lvl="0" rtl="0">
              <a:spcBef>
                <a:spcPts val="0"/>
              </a:spcBef>
              <a:buSzPct val="25000"/>
              <a:buNone/>
            </a:pPr>
            <a:r>
              <a:rPr lang="en-US" sz="1200">
                <a:latin typeface="Times New Roman"/>
                <a:ea typeface="Times New Roman"/>
                <a:cs typeface="Times New Roman"/>
                <a:sym typeface="Times New Roman"/>
              </a:rPr>
              <a:t>One of the most interesting things about software development, increasing use of open source, and increasing use of SaaS-type solutions, an assumption many people might make is that the need to create custom software for an enterprise will diminish over time. </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But, it turns out that’s not really true… it’s not the trend. </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Gartner did a report, and their analysis showed that by 2020, 75% of application development will be built… not bought. In other words, it will be custom built.  </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This supports our belief that enterprises need to become software development companies themselves. Because the areas of their business that they need to focus on in order to differentiate themselves from their competition will increasingly be in software. They’ll be building these software applications themselves, or with a partner like Pivotal. </a:t>
            </a:r>
          </a:p>
        </p:txBody>
      </p:sp>
      <p:sp>
        <p:nvSpPr>
          <p:cNvPr id="113" name="Shape 11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lvl="0" rtl="0">
              <a:lnSpc>
                <a:spcPct val="115000"/>
              </a:lnSpc>
              <a:spcBef>
                <a:spcPts val="0"/>
              </a:spcBef>
              <a:buClr>
                <a:schemeClr val="dk1"/>
              </a:buClr>
              <a:buSzPct val="91666"/>
              <a:buFont typeface="Arial"/>
              <a:buNone/>
            </a:pPr>
            <a:r>
              <a:rPr lang="en-US" sz="1200">
                <a:latin typeface="Times New Roman"/>
                <a:ea typeface="Times New Roman"/>
                <a:cs typeface="Times New Roman"/>
                <a:sym typeface="Times New Roman"/>
              </a:rPr>
              <a:t>Software (and software-based companies) are reprogramming the world—as Steve Jobs famously suggested about new Apple products, “... changes everything.” </a:t>
            </a:r>
          </a:p>
          <a:p>
            <a:pPr lvl="0" rtl="0">
              <a:lnSpc>
                <a:spcPct val="115000"/>
              </a:lnSpc>
              <a:spcBef>
                <a:spcPts val="0"/>
              </a:spcBef>
              <a:buClr>
                <a:schemeClr val="dk1"/>
              </a:buClr>
              <a:buSzPct val="91666"/>
              <a:buFont typeface="Arial"/>
              <a:buNone/>
            </a:pPr>
            <a:endParaRPr sz="1200">
              <a:latin typeface="Times New Roman"/>
              <a:ea typeface="Times New Roman"/>
              <a:cs typeface="Times New Roman"/>
              <a:sym typeface="Times New Roman"/>
            </a:endParaRPr>
          </a:p>
          <a:p>
            <a:pPr lvl="0" rtl="0">
              <a:lnSpc>
                <a:spcPct val="115000"/>
              </a:lnSpc>
              <a:spcBef>
                <a:spcPts val="0"/>
              </a:spcBef>
              <a:buClr>
                <a:schemeClr val="dk1"/>
              </a:buClr>
              <a:buSzPct val="91666"/>
              <a:buFont typeface="Arial"/>
              <a:buNone/>
            </a:pPr>
            <a:r>
              <a:rPr lang="en-US" sz="1200">
                <a:latin typeface="Times New Roman"/>
                <a:ea typeface="Times New Roman"/>
                <a:cs typeface="Times New Roman"/>
                <a:sym typeface="Times New Roman"/>
              </a:rPr>
              <a:t>What makes this possible is the infinite amount of inexpensive computing and storage power now available to us. A lot of the ubiquity and intelligence of computing is driven by the fact that you can throw computing power and storage resources at the problem in a way that you simply could not do before. If you look at the disruptive companies in the world today, this is exactly what they're doing—and well. They are taking lots of information, analyzing it in real-time, adding intelligence and using modern techniques to reshape industries and construct new business models. </a:t>
            </a:r>
          </a:p>
        </p:txBody>
      </p:sp>
      <p:sp>
        <p:nvSpPr>
          <p:cNvPr id="124" name="Shape 12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200">
                <a:latin typeface="Times New Roman"/>
                <a:ea typeface="Times New Roman"/>
                <a:cs typeface="Times New Roman"/>
                <a:sym typeface="Times New Roman"/>
              </a:rPr>
              <a:t>As a result, only 12% of the Fortune 500 companies in 1955 are still on the list 59 years later in 2014—almost 88% of the companies from 1955 have either gone bankrupt, merged, or still exist but have fallen off the Fortune 500 rankings. </a:t>
            </a:r>
          </a:p>
          <a:p>
            <a:pPr lvl="0" rtl="0">
              <a:spcBef>
                <a:spcPts val="0"/>
              </a:spcBef>
              <a:buNone/>
            </a:pPr>
            <a:endParaRPr sz="1200">
              <a:latin typeface="Times New Roman"/>
              <a:ea typeface="Times New Roman"/>
              <a:cs typeface="Times New Roman"/>
              <a:sym typeface="Times New Roman"/>
            </a:endParaRPr>
          </a:p>
          <a:p>
            <a:pPr lvl="0" rtl="0">
              <a:spcBef>
                <a:spcPts val="0"/>
              </a:spcBef>
              <a:buClr>
                <a:schemeClr val="dk1"/>
              </a:buClr>
              <a:buSzPct val="91666"/>
              <a:buFont typeface="Arial"/>
              <a:buNone/>
            </a:pPr>
            <a:r>
              <a:rPr lang="en-US" sz="1200">
                <a:latin typeface="Times New Roman"/>
                <a:ea typeface="Times New Roman"/>
                <a:cs typeface="Times New Roman"/>
                <a:sym typeface="Times New Roman"/>
              </a:rPr>
              <a:t>Even worse, most of the former industry titans on the 1955 list are now unrecognizable—forgotten companies today such as Armstrong Rubber, Cone Mills, Hines Lumber, Pacific Vegetable Oil, and Riegel Textile. </a:t>
            </a:r>
          </a:p>
          <a:p>
            <a:pPr lvl="0" rtl="0">
              <a:spcBef>
                <a:spcPts val="0"/>
              </a:spcBef>
              <a:buClr>
                <a:schemeClr val="dk1"/>
              </a:buClr>
              <a:buSzPct val="91666"/>
              <a:buFont typeface="Arial"/>
              <a:buNone/>
            </a:pPr>
            <a:endParaRPr sz="1200">
              <a:latin typeface="Times New Roman"/>
              <a:ea typeface="Times New Roman"/>
              <a:cs typeface="Times New Roman"/>
              <a:sym typeface="Times New Roman"/>
            </a:endParaRPr>
          </a:p>
          <a:p>
            <a:pPr lvl="0" rtl="0">
              <a:spcBef>
                <a:spcPts val="0"/>
              </a:spcBef>
              <a:buNone/>
            </a:pPr>
            <a:endParaRPr sz="1200">
              <a:latin typeface="Times New Roman"/>
              <a:ea typeface="Times New Roman"/>
              <a:cs typeface="Times New Roman"/>
              <a:sym typeface="Times New Roman"/>
            </a:endParaRPr>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lvl="0" rtl="0">
              <a:spcBef>
                <a:spcPts val="0"/>
              </a:spcBef>
              <a:buSzPct val="25000"/>
              <a:buNone/>
            </a:pPr>
            <a:r>
              <a:rPr lang="en-US" sz="1200">
                <a:latin typeface="Times New Roman"/>
                <a:ea typeface="Times New Roman"/>
                <a:cs typeface="Times New Roman"/>
                <a:sym typeface="Times New Roman"/>
              </a:rPr>
              <a:t>Now that we established that you have the right people in your organization, let’s talk about the unproductive environments and impossible constraints that hold them back.</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IT services two stakeholders—Leader of a Business and the CFO.</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The Business Leader sees trends and market opportunities such as a connected car or IoT, and asks IT to prototype solutions in 6 weeks opposed to 6 months. But, there’s no new funding to build software.</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Similarly, the CFO is looking to deliver greater profitability to shareholders, and asks IT to rip out cost in the tens and hundreds of millions. But, there IT has to continue maintaining or improving service levels to support the business. </a:t>
            </a:r>
          </a:p>
          <a:p>
            <a:pPr lvl="0" rtl="0">
              <a:spcBef>
                <a:spcPts val="0"/>
              </a:spcBef>
              <a:buSzPct val="25000"/>
              <a:buNone/>
            </a:pPr>
            <a:endParaRPr sz="1200">
              <a:latin typeface="Times New Roman"/>
              <a:ea typeface="Times New Roman"/>
              <a:cs typeface="Times New Roman"/>
              <a:sym typeface="Times New Roman"/>
            </a:endParaRPr>
          </a:p>
          <a:p>
            <a:pPr lvl="0" rtl="0">
              <a:spcBef>
                <a:spcPts val="0"/>
              </a:spcBef>
              <a:buSzPct val="25000"/>
              <a:buNone/>
            </a:pPr>
            <a:r>
              <a:rPr lang="en-US" sz="1200">
                <a:latin typeface="Times New Roman"/>
                <a:ea typeface="Times New Roman"/>
                <a:cs typeface="Times New Roman"/>
                <a:sym typeface="Times New Roman"/>
              </a:rPr>
              <a:t>It’s the dilemma every CEO, CTO, and CIO have been struggling with for over a decade—how to fund the future without hurting the present.       </a:t>
            </a:r>
          </a:p>
        </p:txBody>
      </p:sp>
      <p:sp>
        <p:nvSpPr>
          <p:cNvPr id="154" name="Shape 15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lvl="0" rtl="0">
              <a:lnSpc>
                <a:spcPct val="115000"/>
              </a:lnSpc>
              <a:spcBef>
                <a:spcPts val="0"/>
              </a:spcBef>
              <a:buSzPct val="91666"/>
              <a:buNone/>
            </a:pPr>
            <a:r>
              <a:rPr lang="en-US" sz="1200">
                <a:solidFill>
                  <a:schemeClr val="dk1"/>
                </a:solidFill>
                <a:latin typeface="Times New Roman"/>
                <a:ea typeface="Times New Roman"/>
                <a:cs typeface="Times New Roman"/>
                <a:sym typeface="Times New Roman"/>
              </a:rPr>
              <a:t>Businesses really face two very big challenges. How do they acquire the technical capability? How they transform the culture of the organization, to realize the full potential of these capabilities. </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When we talk about becoming a software company, and operating at startup speeds, there’s a couple of things that are needed—a modern cloud platform, modern approach to software development, and very powerful data tools that are integrated with your software.</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One of the primary differences between enterprises and software companies like Google, Facebook or Uber is that the first two—modern cloud platform and modern software methodology—have been taken for granted by software companies for a number of years. When an Uber developer needs more capacity, he or she doesn’t file a ticket with an IT department and ask for a new server. That’s not the way it works. That developer has access to modern cloud technology at their fingertips. And in terms of a modern software development methodology, Pivotal has been working with many of Silicon Valley’s most iconic and admired companies for years. We can attest that they don’t working in the very rapid pedal to the metal way that Pivotal does. But, they work in a slightly less intense version of that… that assumes change is continuous, and they’ll change their software continuously to accommodate. And that alone is the fundamental difference in how software has been done traditionally, and still done in a majority of large companies around the world.       </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At a minimum, if you don’t have a modern cloud platform and modern software methodology used by software companies—when you’re disrupted, then you don’t have the ability to respond. Moreover, you also cannot even begin to think about becoming a disruptor yourself. </a:t>
            </a:r>
          </a:p>
          <a:p>
            <a:pPr marL="0" marR="0" lvl="0" indent="0" algn="l" rtl="0">
              <a:spcBef>
                <a:spcPts val="0"/>
              </a:spcBef>
              <a:buSzPct val="25000"/>
              <a:buNone/>
            </a:pPr>
            <a:endParaRPr sz="120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Then for the sophisticated, the use of modern data tools allows companies like Google, Facebook, and Uber to gather feedback from their customers to improve their experience. Moreover, it also gives them access to data that allows them to continuously experiment on ideas to break into new markets.     </a:t>
            </a:r>
          </a:p>
        </p:txBody>
      </p:sp>
      <p:sp>
        <p:nvSpPr>
          <p:cNvPr id="165" name="Shape 165"/>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lvl="0" rtl="0">
              <a:lnSpc>
                <a:spcPct val="115000"/>
              </a:lnSpc>
              <a:spcBef>
                <a:spcPts val="0"/>
              </a:spcBef>
              <a:buSzPct val="91666"/>
              <a:buNone/>
            </a:pPr>
            <a:r>
              <a:rPr lang="en-US" sz="1200">
                <a:solidFill>
                  <a:schemeClr val="dk1"/>
                </a:solidFill>
                <a:latin typeface="Times New Roman"/>
                <a:ea typeface="Times New Roman"/>
                <a:cs typeface="Times New Roman"/>
                <a:sym typeface="Times New Roman"/>
              </a:rPr>
              <a:t>Focus on the part of the stack that drives the most value for the company.</a:t>
            </a:r>
          </a:p>
          <a:p>
            <a:pPr lvl="0" rtl="0">
              <a:lnSpc>
                <a:spcPct val="115000"/>
              </a:lnSpc>
              <a:spcBef>
                <a:spcPts val="0"/>
              </a:spcBef>
              <a:buSzPct val="91666"/>
              <a:buNone/>
            </a:pPr>
            <a:endParaRPr sz="1200">
              <a:solidFill>
                <a:schemeClr val="dk1"/>
              </a:solidFill>
              <a:latin typeface="Times New Roman"/>
              <a:ea typeface="Times New Roman"/>
              <a:cs typeface="Times New Roman"/>
              <a:sym typeface="Times New Roman"/>
            </a:endParaRPr>
          </a:p>
          <a:p>
            <a:pPr lvl="0" rtl="0">
              <a:lnSpc>
                <a:spcPct val="115000"/>
              </a:lnSpc>
              <a:spcBef>
                <a:spcPts val="0"/>
              </a:spcBef>
              <a:buSzPct val="91666"/>
              <a:buNone/>
            </a:pPr>
            <a:r>
              <a:rPr lang="en-US" sz="1200">
                <a:solidFill>
                  <a:schemeClr val="dk1"/>
                </a:solidFill>
                <a:latin typeface="Times New Roman"/>
                <a:ea typeface="Times New Roman"/>
                <a:cs typeface="Times New Roman"/>
                <a:sym typeface="Times New Roman"/>
              </a:rPr>
              <a:t>Enterprise organizations that focus on building a custom IT stack do not have the resources and time to build great user-experiences for their customers. It feels great to build a custom stack, but it’s not good for the company. If you’re going to build something… then build software that engages your customer.</a:t>
            </a:r>
          </a:p>
          <a:p>
            <a:pPr lvl="0" rtl="0">
              <a:lnSpc>
                <a:spcPct val="115000"/>
              </a:lnSpc>
              <a:spcBef>
                <a:spcPts val="0"/>
              </a:spcBef>
              <a:buSzPct val="91666"/>
              <a:buNone/>
            </a:pPr>
            <a:endParaRPr sz="1200">
              <a:solidFill>
                <a:schemeClr val="dk1"/>
              </a:solidFill>
              <a:latin typeface="Times New Roman"/>
              <a:ea typeface="Times New Roman"/>
              <a:cs typeface="Times New Roman"/>
              <a:sym typeface="Times New Roman"/>
            </a:endParaRPr>
          </a:p>
          <a:p>
            <a:pPr lvl="0" rtl="0">
              <a:lnSpc>
                <a:spcPct val="115000"/>
              </a:lnSpc>
              <a:spcBef>
                <a:spcPts val="0"/>
              </a:spcBef>
              <a:buSzPct val="91666"/>
              <a:buNone/>
            </a:pPr>
            <a:r>
              <a:rPr lang="en-US" sz="1200">
                <a:solidFill>
                  <a:schemeClr val="dk1"/>
                </a:solidFill>
                <a:latin typeface="Times New Roman"/>
                <a:ea typeface="Times New Roman"/>
                <a:cs typeface="Times New Roman"/>
                <a:sym typeface="Times New Roman"/>
              </a:rPr>
              <a:t>Now we are moving away from traditional hardware to the new hardware: cloud oriented, scaled out hardware. What we're offering  is a simple way to get all of the software you need in one place, to basically build up modern applications, not only exploiting that modern hardware, but doing it in a fundamentally portable way so that when you make a commitment to write one of these applications, you're not locking yourself into an underlying infrastructure vendor for all eternity.</a:t>
            </a:r>
          </a:p>
          <a:p>
            <a:pPr lvl="0" rtl="0">
              <a:lnSpc>
                <a:spcPct val="115000"/>
              </a:lnSpc>
              <a:spcBef>
                <a:spcPts val="0"/>
              </a:spcBef>
              <a:buSzPct val="91666"/>
              <a:buNone/>
            </a:pPr>
            <a:endParaRPr sz="1200">
              <a:solidFill>
                <a:schemeClr val="dk1"/>
              </a:solidFill>
              <a:latin typeface="Times New Roman"/>
              <a:ea typeface="Times New Roman"/>
              <a:cs typeface="Times New Roman"/>
              <a:sym typeface="Times New Roman"/>
            </a:endParaRPr>
          </a:p>
          <a:p>
            <a:pPr lvl="0" rtl="0">
              <a:lnSpc>
                <a:spcPct val="115000"/>
              </a:lnSpc>
              <a:spcBef>
                <a:spcPts val="0"/>
              </a:spcBef>
              <a:buSzPct val="91666"/>
              <a:buNone/>
            </a:pPr>
            <a:r>
              <a:rPr lang="en-US" sz="1200">
                <a:solidFill>
                  <a:schemeClr val="dk1"/>
                </a:solidFill>
                <a:latin typeface="Times New Roman"/>
                <a:ea typeface="Times New Roman"/>
                <a:cs typeface="Times New Roman"/>
                <a:sym typeface="Times New Roman"/>
              </a:rPr>
              <a:t>There are a lot of opportunities, a lot of choices of where to run application workloads these days. It can be run in a private cloud, in your data center, in a public cloud, Google or Amazon, a combination, but all of these different locations at the moment require companies to develop, deploy and operate their software applications differently. If they are trying to get some kind of commonality across these different platforms, they must do a lot of work themselves to build that. Now that work is not directly related to their industry expertise. It's not directly related to the expertise that they've built up over many years. That is purely software infrastructure development and my message here is they don't need to do that.</a:t>
            </a:r>
          </a:p>
          <a:p>
            <a:pPr lvl="0" rtl="0">
              <a:lnSpc>
                <a:spcPct val="115000"/>
              </a:lnSpc>
              <a:spcBef>
                <a:spcPts val="0"/>
              </a:spcBef>
              <a:buSzPct val="91666"/>
              <a:buNone/>
            </a:pPr>
            <a:r>
              <a:rPr lang="en-US" sz="1200">
                <a:solidFill>
                  <a:schemeClr val="dk1"/>
                </a:solidFill>
                <a:latin typeface="Times New Roman"/>
                <a:ea typeface="Times New Roman"/>
                <a:cs typeface="Times New Roman"/>
                <a:sym typeface="Times New Roman"/>
              </a:rPr>
              <a:t> </a:t>
            </a:r>
          </a:p>
          <a:p>
            <a:pPr lvl="0" rtl="0">
              <a:lnSpc>
                <a:spcPct val="115000"/>
              </a:lnSpc>
              <a:spcBef>
                <a:spcPts val="0"/>
              </a:spcBef>
              <a:buSzPct val="91666"/>
              <a:buNone/>
            </a:pPr>
            <a:r>
              <a:rPr lang="en-US" sz="1200">
                <a:solidFill>
                  <a:schemeClr val="dk1"/>
                </a:solidFill>
                <a:latin typeface="Times New Roman"/>
                <a:ea typeface="Times New Roman"/>
                <a:cs typeface="Times New Roman"/>
                <a:sym typeface="Times New Roman"/>
              </a:rPr>
              <a:t>Pivotal has spent a lot of time with a lot of engineers and a lot of money to build a platform that allows companies to run software applications the same way on top of any underlying infrastructure, whether it's behind the firewall, in a data center, whether it's on a public cloud, it's all the same. This is called Pivotal Cloud Foundry. </a:t>
            </a:r>
          </a:p>
          <a:p>
            <a:pPr marL="0" marR="0" lvl="0" indent="0" algn="l" rtl="0">
              <a:spcBef>
                <a:spcPts val="0"/>
              </a:spcBef>
              <a:buSzPct val="25000"/>
              <a:buNone/>
            </a:pPr>
            <a:r>
              <a:rPr lang="en-US" sz="1200">
                <a:solidFill>
                  <a:schemeClr val="dk1"/>
                </a:solidFill>
                <a:latin typeface="Times New Roman"/>
                <a:ea typeface="Times New Roman"/>
                <a:cs typeface="Times New Roman"/>
                <a:sym typeface="Times New Roman"/>
              </a:rPr>
              <a:t>  </a:t>
            </a:r>
          </a:p>
        </p:txBody>
      </p:sp>
      <p:sp>
        <p:nvSpPr>
          <p:cNvPr id="183" name="Shape 18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sz="1200">
              <a:latin typeface="Times New Roman"/>
              <a:ea typeface="Times New Roman"/>
              <a:cs typeface="Times New Roman"/>
              <a:sym typeface="Times New Roman"/>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Blank">
    <p:bg>
      <p:bgPr>
        <a:solidFill>
          <a:schemeClr val="accen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40" name="Shape 40"/>
          <p:cNvSpPr/>
          <p:nvPr/>
        </p:nvSpPr>
        <p:spPr>
          <a:xfrm>
            <a:off x="0" y="112014"/>
            <a:ext cx="9144000" cy="5031600"/>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41" name="Shape 41"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5_Custom Layout">
    <p:spTree>
      <p:nvGrpSpPr>
        <p:cNvPr id="1" name="Shape 42"/>
        <p:cNvGrpSpPr/>
        <p:nvPr/>
      </p:nvGrpSpPr>
      <p:grpSpPr>
        <a:xfrm>
          <a:off x="0" y="0"/>
          <a:ext cx="0" cy="0"/>
          <a:chOff x="0" y="0"/>
          <a:chExt cx="0" cy="0"/>
        </a:xfrm>
      </p:grpSpPr>
      <p:sp>
        <p:nvSpPr>
          <p:cNvPr id="43" name="Shape 43"/>
          <p:cNvSpPr/>
          <p:nvPr/>
        </p:nvSpPr>
        <p:spPr>
          <a:xfrm>
            <a:off x="0" y="0"/>
            <a:ext cx="9144000" cy="99300"/>
          </a:xfrm>
          <a:prstGeom prst="rect">
            <a:avLst/>
          </a:prstGeom>
          <a:gradFill>
            <a:gsLst>
              <a:gs pos="0">
                <a:schemeClr val="accent1"/>
              </a:gs>
              <a:gs pos="100000">
                <a:srgbClr val="06332D"/>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 name="Shape 44" descr="pivotal_green.png"/>
          <p:cNvPicPr preferRelativeResize="0"/>
          <p:nvPr/>
        </p:nvPicPr>
        <p:blipFill rotWithShape="1">
          <a:blip r:embed="rId2">
            <a:alphaModFix/>
          </a:blip>
          <a:srcRect/>
          <a:stretch/>
        </p:blipFill>
        <p:spPr>
          <a:xfrm>
            <a:off x="7788438" y="4656658"/>
            <a:ext cx="831300" cy="2043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Blank">
    <p:bg>
      <p:bgPr>
        <a:solidFill>
          <a:schemeClr val="lt1"/>
        </a:solidFill>
        <a:effectLst/>
      </p:bgPr>
    </p:bg>
    <p:spTree>
      <p:nvGrpSpPr>
        <p:cNvPr id="1" name="Shape 45"/>
        <p:cNvGrpSpPr/>
        <p:nvPr/>
      </p:nvGrpSpPr>
      <p:grpSpPr>
        <a:xfrm>
          <a:off x="0" y="0"/>
          <a:ext cx="0" cy="0"/>
          <a:chOff x="0" y="0"/>
          <a:chExt cx="0" cy="0"/>
        </a:xfrm>
      </p:grpSpPr>
      <p:sp>
        <p:nvSpPr>
          <p:cNvPr id="46" name="Shape 46"/>
          <p:cNvSpPr/>
          <p:nvPr/>
        </p:nvSpPr>
        <p:spPr>
          <a:xfrm>
            <a:off x="114300" y="112014"/>
            <a:ext cx="37947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47" name="Shape 47"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
        <p:nvSpPr>
          <p:cNvPr id="48" name="Shape 48"/>
          <p:cNvSpPr/>
          <p:nvPr/>
        </p:nvSpPr>
        <p:spPr>
          <a:xfrm>
            <a:off x="114300" y="112014"/>
            <a:ext cx="3794700" cy="456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2_Custom Layout">
    <p:bg>
      <p:bgPr>
        <a:solidFill>
          <a:schemeClr val="accent5"/>
        </a:solidFill>
        <a:effectLst/>
      </p:bgPr>
    </p:bg>
    <p:spTree>
      <p:nvGrpSpPr>
        <p:cNvPr id="1" name="Shape 49"/>
        <p:cNvGrpSpPr/>
        <p:nvPr/>
      </p:nvGrpSpPr>
      <p:grpSpPr>
        <a:xfrm>
          <a:off x="0" y="0"/>
          <a:ext cx="0" cy="0"/>
          <a:chOff x="0" y="0"/>
          <a:chExt cx="0" cy="0"/>
        </a:xfrm>
      </p:grpSpPr>
      <p:sp>
        <p:nvSpPr>
          <p:cNvPr id="50" name="Shape 50"/>
          <p:cNvSpPr/>
          <p:nvPr/>
        </p:nvSpPr>
        <p:spPr>
          <a:xfrm>
            <a:off x="0" y="0"/>
            <a:ext cx="9144000" cy="99300"/>
          </a:xfrm>
          <a:prstGeom prst="rect">
            <a:avLst/>
          </a:prstGeom>
          <a:gradFill>
            <a:gsLst>
              <a:gs pos="0">
                <a:srgbClr val="AF7CBA"/>
              </a:gs>
              <a:gs pos="100000">
                <a:schemeClr val="accent4"/>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 name="Shape 51"/>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chemeClr val="lt1"/>
                </a:solidFill>
                <a:latin typeface="Arial"/>
                <a:ea typeface="Arial"/>
                <a:cs typeface="Arial"/>
                <a:sym typeface="Arial"/>
              </a:rPr>
              <a:t>‹#›</a:t>
            </a:fld>
            <a:endParaRPr lang="en-US" sz="10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4_Custom Layout">
    <p:bg>
      <p:bgPr>
        <a:solidFill>
          <a:schemeClr val="accent5"/>
        </a:solidFill>
        <a:effectLst/>
      </p:bgPr>
    </p:bg>
    <p:spTree>
      <p:nvGrpSpPr>
        <p:cNvPr id="1" name="Shape 52"/>
        <p:cNvGrpSpPr/>
        <p:nvPr/>
      </p:nvGrpSpPr>
      <p:grpSpPr>
        <a:xfrm>
          <a:off x="0" y="0"/>
          <a:ext cx="0" cy="0"/>
          <a:chOff x="0" y="0"/>
          <a:chExt cx="0" cy="0"/>
        </a:xfrm>
      </p:grpSpPr>
      <p:pic>
        <p:nvPicPr>
          <p:cNvPr id="53" name="Shape 53" descr="pivotal_white.png"/>
          <p:cNvPicPr preferRelativeResize="0"/>
          <p:nvPr/>
        </p:nvPicPr>
        <p:blipFill rotWithShape="1">
          <a:blip r:embed="rId2">
            <a:alphaModFix/>
          </a:blip>
          <a:srcRect/>
          <a:stretch/>
        </p:blipFill>
        <p:spPr>
          <a:xfrm>
            <a:off x="7788438" y="4660697"/>
            <a:ext cx="831300" cy="204300"/>
          </a:xfrm>
          <a:prstGeom prst="rect">
            <a:avLst/>
          </a:prstGeom>
          <a:noFill/>
          <a:ln>
            <a:noFill/>
          </a:ln>
        </p:spPr>
      </p:pic>
      <p:sp>
        <p:nvSpPr>
          <p:cNvPr id="54" name="Shape 54"/>
          <p:cNvSpPr/>
          <p:nvPr/>
        </p:nvSpPr>
        <p:spPr>
          <a:xfrm>
            <a:off x="0" y="0"/>
            <a:ext cx="9144000" cy="99300"/>
          </a:xfrm>
          <a:prstGeom prst="rect">
            <a:avLst/>
          </a:prstGeom>
          <a:gradFill>
            <a:gsLst>
              <a:gs pos="0">
                <a:schemeClr val="accent1"/>
              </a:gs>
              <a:gs pos="100000">
                <a:srgbClr val="06332D"/>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5_Blank">
    <p:bg>
      <p:bgPr>
        <a:solidFill>
          <a:srgbClr val="19B392"/>
        </a:solidFill>
        <a:effectLst/>
      </p:bgPr>
    </p:bg>
    <p:spTree>
      <p:nvGrpSpPr>
        <p:cNvPr id="1" name="Shape 55"/>
        <p:cNvGrpSpPr/>
        <p:nvPr/>
      </p:nvGrpSpPr>
      <p:grpSpPr>
        <a:xfrm>
          <a:off x="0" y="0"/>
          <a:ext cx="0" cy="0"/>
          <a:chOff x="0" y="0"/>
          <a:chExt cx="0" cy="0"/>
        </a:xfrm>
      </p:grpSpPr>
      <p:sp>
        <p:nvSpPr>
          <p:cNvPr id="56" name="Shape 56"/>
          <p:cNvSpPr/>
          <p:nvPr/>
        </p:nvSpPr>
        <p:spPr>
          <a:xfrm>
            <a:off x="114300" y="112014"/>
            <a:ext cx="8915400" cy="4919400"/>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19B392"/>
        </a:solidFill>
        <a:effectLst/>
      </p:bgPr>
    </p:bg>
    <p:spTree>
      <p:nvGrpSpPr>
        <p:cNvPr id="1" name="Shape 57"/>
        <p:cNvGrpSpPr/>
        <p:nvPr/>
      </p:nvGrpSpPr>
      <p:grpSpPr>
        <a:xfrm>
          <a:off x="0" y="0"/>
          <a:ext cx="0" cy="0"/>
          <a:chOff x="0" y="0"/>
          <a:chExt cx="0" cy="0"/>
        </a:xfrm>
      </p:grpSpPr>
      <p:sp>
        <p:nvSpPr>
          <p:cNvPr id="58" name="Shape 58"/>
          <p:cNvSpPr/>
          <p:nvPr/>
        </p:nvSpPr>
        <p:spPr>
          <a:xfrm>
            <a:off x="0" y="0"/>
            <a:ext cx="9155400" cy="5143500"/>
          </a:xfrm>
          <a:prstGeom prst="rect">
            <a:avLst/>
          </a:prstGeom>
          <a:solidFill>
            <a:srgbClr val="000000">
              <a:alpha val="49410"/>
            </a:srgbClr>
          </a:solid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800">
              <a:solidFill>
                <a:schemeClr val="dk1"/>
              </a:solidFill>
              <a:latin typeface="Arial"/>
              <a:ea typeface="Arial"/>
              <a:cs typeface="Arial"/>
              <a:sym typeface="Arial"/>
            </a:endParaRPr>
          </a:p>
        </p:txBody>
      </p:sp>
      <p:cxnSp>
        <p:nvCxnSpPr>
          <p:cNvPr id="59" name="Shape 59"/>
          <p:cNvCxnSpPr/>
          <p:nvPr/>
        </p:nvCxnSpPr>
        <p:spPr>
          <a:xfrm>
            <a:off x="425200" y="415650"/>
            <a:ext cx="8296800" cy="0"/>
          </a:xfrm>
          <a:prstGeom prst="straightConnector1">
            <a:avLst/>
          </a:prstGeom>
          <a:noFill/>
          <a:ln w="38100" cap="flat" cmpd="sng">
            <a:solidFill>
              <a:schemeClr val="lt1"/>
            </a:solidFill>
            <a:prstDash val="solid"/>
            <a:round/>
            <a:headEnd type="none" w="med" len="med"/>
            <a:tailEnd type="none" w="med" len="med"/>
          </a:ln>
        </p:spPr>
      </p:cxnSp>
      <p:cxnSp>
        <p:nvCxnSpPr>
          <p:cNvPr id="60" name="Shape 60"/>
          <p:cNvCxnSpPr/>
          <p:nvPr/>
        </p:nvCxnSpPr>
        <p:spPr>
          <a:xfrm>
            <a:off x="425200" y="4740000"/>
            <a:ext cx="8296800" cy="0"/>
          </a:xfrm>
          <a:prstGeom prst="straightConnector1">
            <a:avLst/>
          </a:prstGeom>
          <a:noFill/>
          <a:ln w="19050" cap="flat" cmpd="sng">
            <a:solidFill>
              <a:schemeClr val="lt1"/>
            </a:solidFill>
            <a:prstDash val="solid"/>
            <a:round/>
            <a:headEnd type="none" w="med" len="med"/>
            <a:tailEnd type="none" w="med" len="med"/>
          </a:ln>
        </p:spPr>
      </p:cxnSp>
      <p:sp>
        <p:nvSpPr>
          <p:cNvPr id="61" name="Shape 61"/>
          <p:cNvSpPr txBox="1">
            <a:spLocks noGrp="1"/>
          </p:cNvSpPr>
          <p:nvPr>
            <p:ph type="title"/>
          </p:nvPr>
        </p:nvSpPr>
        <p:spPr>
          <a:xfrm>
            <a:off x="406425" y="1806825"/>
            <a:ext cx="8296800" cy="1542000"/>
          </a:xfrm>
          <a:prstGeom prst="rect">
            <a:avLst/>
          </a:prstGeom>
          <a:noFill/>
          <a:ln>
            <a:noFill/>
          </a:ln>
        </p:spPr>
        <p:txBody>
          <a:bodyPr wrap="square" lIns="91425" tIns="91425" rIns="91425" bIns="91425" anchor="ctr" anchorCtr="0"/>
          <a:lstStyle>
            <a:lvl1pPr marL="0" marR="0" lvl="0" indent="0" algn="ctr" rtl="0">
              <a:spcBef>
                <a:spcPts val="0"/>
              </a:spcBef>
              <a:buClr>
                <a:schemeClr val="lt1"/>
              </a:buClr>
              <a:buFont typeface="Proxima Nova"/>
              <a:buNone/>
              <a:defRPr sz="4800" b="0" i="0" u="none" strike="noStrike" cap="none">
                <a:solidFill>
                  <a:schemeClr val="lt1"/>
                </a:solidFill>
                <a:latin typeface="Proxima Nova"/>
                <a:ea typeface="Proxima Nova"/>
                <a:cs typeface="Proxima Nova"/>
                <a:sym typeface="Proxima Nova"/>
              </a:defRPr>
            </a:lvl1pPr>
            <a:lvl2pPr lvl="1" indent="0" algn="ctr" rtl="0">
              <a:spcBef>
                <a:spcPts val="0"/>
              </a:spcBef>
              <a:buNone/>
              <a:defRPr sz="4800">
                <a:solidFill>
                  <a:schemeClr val="lt1"/>
                </a:solidFill>
                <a:latin typeface="Proxima Nova"/>
                <a:ea typeface="Proxima Nova"/>
                <a:cs typeface="Proxima Nova"/>
                <a:sym typeface="Proxima Nova"/>
              </a:defRPr>
            </a:lvl2pPr>
            <a:lvl3pPr lvl="2" indent="0" algn="ctr" rtl="0">
              <a:spcBef>
                <a:spcPts val="0"/>
              </a:spcBef>
              <a:buNone/>
              <a:defRPr sz="4800">
                <a:solidFill>
                  <a:schemeClr val="lt1"/>
                </a:solidFill>
                <a:latin typeface="Proxima Nova"/>
                <a:ea typeface="Proxima Nova"/>
                <a:cs typeface="Proxima Nova"/>
                <a:sym typeface="Proxima Nova"/>
              </a:defRPr>
            </a:lvl3pPr>
            <a:lvl4pPr lvl="3" indent="0" algn="ctr" rtl="0">
              <a:spcBef>
                <a:spcPts val="0"/>
              </a:spcBef>
              <a:buNone/>
              <a:defRPr sz="4800">
                <a:solidFill>
                  <a:schemeClr val="lt1"/>
                </a:solidFill>
                <a:latin typeface="Proxima Nova"/>
                <a:ea typeface="Proxima Nova"/>
                <a:cs typeface="Proxima Nova"/>
                <a:sym typeface="Proxima Nova"/>
              </a:defRPr>
            </a:lvl4pPr>
            <a:lvl5pPr lvl="4" indent="0" algn="ctr" rtl="0">
              <a:spcBef>
                <a:spcPts val="0"/>
              </a:spcBef>
              <a:buNone/>
              <a:defRPr sz="4800">
                <a:solidFill>
                  <a:schemeClr val="lt1"/>
                </a:solidFill>
                <a:latin typeface="Proxima Nova"/>
                <a:ea typeface="Proxima Nova"/>
                <a:cs typeface="Proxima Nova"/>
                <a:sym typeface="Proxima Nova"/>
              </a:defRPr>
            </a:lvl5pPr>
            <a:lvl6pPr lvl="5" indent="0" algn="ctr" rtl="0">
              <a:spcBef>
                <a:spcPts val="0"/>
              </a:spcBef>
              <a:buNone/>
              <a:defRPr sz="4800">
                <a:solidFill>
                  <a:schemeClr val="lt1"/>
                </a:solidFill>
                <a:latin typeface="Proxima Nova"/>
                <a:ea typeface="Proxima Nova"/>
                <a:cs typeface="Proxima Nova"/>
                <a:sym typeface="Proxima Nova"/>
              </a:defRPr>
            </a:lvl6pPr>
            <a:lvl7pPr lvl="6" indent="0" algn="ctr" rtl="0">
              <a:spcBef>
                <a:spcPts val="0"/>
              </a:spcBef>
              <a:buNone/>
              <a:defRPr sz="4800">
                <a:solidFill>
                  <a:schemeClr val="lt1"/>
                </a:solidFill>
                <a:latin typeface="Proxima Nova"/>
                <a:ea typeface="Proxima Nova"/>
                <a:cs typeface="Proxima Nova"/>
                <a:sym typeface="Proxima Nova"/>
              </a:defRPr>
            </a:lvl7pPr>
            <a:lvl8pPr lvl="7" indent="0" algn="ctr" rtl="0">
              <a:spcBef>
                <a:spcPts val="0"/>
              </a:spcBef>
              <a:buNone/>
              <a:defRPr sz="4800">
                <a:solidFill>
                  <a:schemeClr val="lt1"/>
                </a:solidFill>
                <a:latin typeface="Proxima Nova"/>
                <a:ea typeface="Proxima Nova"/>
                <a:cs typeface="Proxima Nova"/>
                <a:sym typeface="Proxima Nova"/>
              </a:defRPr>
            </a:lvl8pPr>
            <a:lvl9pPr lvl="8" indent="0" algn="ctr" rtl="0">
              <a:spcBef>
                <a:spcPts val="0"/>
              </a:spcBef>
              <a:buNone/>
              <a:defRPr sz="4800">
                <a:solidFill>
                  <a:schemeClr val="lt1"/>
                </a:solidFill>
                <a:latin typeface="Proxima Nova"/>
                <a:ea typeface="Proxima Nova"/>
                <a:cs typeface="Proxima Nova"/>
                <a:sym typeface="Proxima Nova"/>
              </a:defRPr>
            </a:lvl9pPr>
          </a:lstStyle>
          <a:p>
            <a:endParaRPr/>
          </a:p>
        </p:txBody>
      </p:sp>
      <p:sp>
        <p:nvSpPr>
          <p:cNvPr id="62" name="Shape 62"/>
          <p:cNvSpPr txBox="1">
            <a:spLocks noGrp="1"/>
          </p:cNvSpPr>
          <p:nvPr>
            <p:ph type="sldNum" idx="12"/>
          </p:nvPr>
        </p:nvSpPr>
        <p:spPr>
          <a:xfrm>
            <a:off x="8497999" y="4688758"/>
            <a:ext cx="548700" cy="3936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lt1"/>
              </a:buClr>
              <a:buSzPct val="25000"/>
              <a:buFont typeface="Arial"/>
              <a:buNone/>
            </a:pPr>
            <a:fld id="{00000000-1234-1234-1234-123412341234}" type="slidenum">
              <a:rPr lang="en-US" sz="1000">
                <a:solidFill>
                  <a:schemeClr val="lt1"/>
                </a:solidFill>
                <a:latin typeface="Arial"/>
                <a:ea typeface="Arial"/>
                <a:cs typeface="Arial"/>
                <a:sym typeface="Arial"/>
              </a:rPr>
              <a:t>‹#›</a:t>
            </a:fld>
            <a:endParaRPr lang="en-US" sz="10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6_Blank 1">
    <p:bg>
      <p:bgPr>
        <a:solidFill>
          <a:srgbClr val="0E675B"/>
        </a:solidFill>
        <a:effectLst/>
      </p:bgPr>
    </p:bg>
    <p:spTree>
      <p:nvGrpSpPr>
        <p:cNvPr id="1" name="Shape 63"/>
        <p:cNvGrpSpPr/>
        <p:nvPr/>
      </p:nvGrpSpPr>
      <p:grpSpPr>
        <a:xfrm>
          <a:off x="0" y="0"/>
          <a:ext cx="0" cy="0"/>
          <a:chOff x="0" y="0"/>
          <a:chExt cx="0" cy="0"/>
        </a:xfrm>
      </p:grpSpPr>
      <p:sp>
        <p:nvSpPr>
          <p:cNvPr id="64" name="Shape 64"/>
          <p:cNvSpPr/>
          <p:nvPr/>
        </p:nvSpPr>
        <p:spPr>
          <a:xfrm>
            <a:off x="114300" y="112014"/>
            <a:ext cx="8915400" cy="4919400"/>
          </a:xfrm>
          <a:prstGeom prst="rect">
            <a:avLst/>
          </a:prstGeom>
          <a:solidFill>
            <a:srgbClr val="FFFFFF"/>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age">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289150" y="836717"/>
            <a:ext cx="9035699" cy="47839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title"/>
          </p:nvPr>
        </p:nvSpPr>
        <p:spPr>
          <a:xfrm>
            <a:off x="279880" y="257537"/>
            <a:ext cx="9035699"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0"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a:spcBef>
                <a:spcPts val="0"/>
              </a:spcBef>
              <a:buFont typeface="Arial"/>
              <a:buNone/>
              <a:defRPr sz="1800"/>
            </a:lvl9pPr>
          </a:lstStyle>
          <a:p>
            <a:endParaRPr/>
          </a:p>
        </p:txBody>
      </p:sp>
      <p:sp>
        <p:nvSpPr>
          <p:cNvPr id="15" name="Shape 15"/>
          <p:cNvSpPr txBox="1">
            <a:spLocks noGrp="1"/>
          </p:cNvSpPr>
          <p:nvPr>
            <p:ph type="body" idx="2"/>
          </p:nvPr>
        </p:nvSpPr>
        <p:spPr>
          <a:xfrm>
            <a:off x="289150" y="1214375"/>
            <a:ext cx="7358699" cy="3231000"/>
          </a:xfrm>
          <a:prstGeom prst="rect">
            <a:avLst/>
          </a:prstGeom>
          <a:noFill/>
          <a:ln>
            <a:noFill/>
          </a:ln>
        </p:spPr>
        <p:txBody>
          <a:bodyPr lIns="91425" tIns="91425" rIns="91425" bIns="91425" anchor="t" anchorCtr="0"/>
          <a:lstStyle>
            <a:lvl1pPr marL="228600" marR="0" lvl="0" indent="-130810" algn="l" rtl="0">
              <a:lnSpc>
                <a:spcPct val="200000"/>
              </a:lnSpc>
              <a:spcBef>
                <a:spcPts val="0"/>
              </a:spcBef>
              <a:spcAft>
                <a:spcPts val="0"/>
              </a:spcAft>
              <a:buClr>
                <a:srgbClr val="3F3F3F"/>
              </a:buClr>
              <a:buSzPct val="110000"/>
              <a:buFont typeface="Arial"/>
              <a:buChar char="•"/>
              <a:defRPr sz="1400" b="1" i="0" u="none" strike="noStrike" cap="none">
                <a:solidFill>
                  <a:schemeClr val="dk2"/>
                </a:solidFill>
                <a:latin typeface="Arial"/>
                <a:ea typeface="Arial"/>
                <a:cs typeface="Arial"/>
                <a:sym typeface="Arial"/>
              </a:defRPr>
            </a:lvl1pPr>
            <a:lvl2pPr marL="533400" marR="0" lvl="1" indent="-139700" algn="l" rtl="0">
              <a:lnSpc>
                <a:spcPct val="120000"/>
              </a:lnSpc>
              <a:spcBef>
                <a:spcPts val="0"/>
              </a:spcBef>
              <a:spcAft>
                <a:spcPts val="0"/>
              </a:spcAft>
              <a:buClr>
                <a:schemeClr val="dk2"/>
              </a:buClr>
              <a:buSzPct val="100000"/>
              <a:buFont typeface="Merriweather Sans"/>
              <a:buChar char="-"/>
              <a:defRPr sz="1400" b="0" i="0" u="none" strike="noStrike" cap="none">
                <a:solidFill>
                  <a:schemeClr val="dk2"/>
                </a:solidFill>
                <a:latin typeface="Arial"/>
                <a:ea typeface="Arial"/>
                <a:cs typeface="Arial"/>
                <a:sym typeface="Arial"/>
              </a:defRPr>
            </a:lvl2pPr>
            <a:lvl3pPr marL="838200" marR="0" lvl="2" indent="-152400" algn="l" rtl="0">
              <a:lnSpc>
                <a:spcPct val="140000"/>
              </a:lnSpc>
              <a:spcBef>
                <a:spcPts val="0"/>
              </a:spcBef>
              <a:spcAft>
                <a:spcPts val="0"/>
              </a:spcAft>
              <a:buClr>
                <a:schemeClr val="dk2"/>
              </a:buClr>
              <a:buSzPct val="100000"/>
              <a:buFont typeface="Noto Sans Symbols"/>
              <a:buChar char="▪"/>
              <a:defRPr sz="1200" b="0" i="0" u="none" strike="noStrike" cap="none">
                <a:solidFill>
                  <a:schemeClr val="dk2"/>
                </a:solidFill>
                <a:latin typeface="Arial"/>
                <a:ea typeface="Arial"/>
                <a:cs typeface="Arial"/>
                <a:sym typeface="Arial"/>
              </a:defRPr>
            </a:lvl3pPr>
            <a:lvl4pPr marL="1371600" marR="0" lvl="3" indent="0" algn="l" rtl="0">
              <a:lnSpc>
                <a:spcPct val="100000"/>
              </a:lnSpc>
              <a:spcBef>
                <a:spcPts val="0"/>
              </a:spcBef>
              <a:spcAft>
                <a:spcPts val="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 name="Shape 16"/>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17" name="Shape 17"/>
          <p:cNvSpPr txBox="1"/>
          <p:nvPr/>
        </p:nvSpPr>
        <p:spPr>
          <a:xfrm>
            <a:off x="167107" y="5018448"/>
            <a:ext cx="2274886" cy="10002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b="0" i="0" u="none" strike="noStrike" cap="none">
                <a:solidFill>
                  <a:srgbClr val="7F7F7F"/>
                </a:solidFill>
                <a:latin typeface="Arial"/>
                <a:ea typeface="Arial"/>
                <a:cs typeface="Arial"/>
                <a:sym typeface="Arial"/>
              </a:rPr>
              <a:t>© 2015 Pivotal Software, Inc.  All rights reserved.</a:t>
            </a:r>
          </a:p>
        </p:txBody>
      </p:sp>
      <p:sp>
        <p:nvSpPr>
          <p:cNvPr id="18" name="Shape 18"/>
          <p:cNvSpPr/>
          <p:nvPr/>
        </p:nvSpPr>
        <p:spPr>
          <a:xfrm>
            <a:off x="0" y="4718891"/>
            <a:ext cx="9144000" cy="28983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9" name="Shape 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167478" y="4768967"/>
            <a:ext cx="717861" cy="193779"/>
          </a:xfrm>
          <a:prstGeom prst="rect">
            <a:avLst/>
          </a:prstGeom>
          <a:noFill/>
          <a:ln>
            <a:noFill/>
          </a:ln>
        </p:spPr>
      </p:pic>
    </p:spTree>
    <p:extLst>
      <p:ext uri="{BB962C8B-B14F-4D97-AF65-F5344CB8AC3E}">
        <p14:creationId xmlns:p14="http://schemas.microsoft.com/office/powerpoint/2010/main" val="1952950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02"/>
        <p:cNvGrpSpPr/>
        <p:nvPr/>
      </p:nvGrpSpPr>
      <p:grpSpPr>
        <a:xfrm>
          <a:off x="0" y="0"/>
          <a:ext cx="0" cy="0"/>
          <a:chOff x="0" y="0"/>
          <a:chExt cx="0" cy="0"/>
        </a:xfrm>
      </p:grpSpPr>
      <p:sp>
        <p:nvSpPr>
          <p:cNvPr id="103" name="Shape 103"/>
          <p:cNvSpPr>
            <a:spLocks noGrp="1"/>
          </p:cNvSpPr>
          <p:nvPr>
            <p:ph type="pic" idx="2"/>
          </p:nvPr>
        </p:nvSpPr>
        <p:spPr>
          <a:xfrm>
            <a:off x="366712" y="1074737"/>
            <a:ext cx="2073274" cy="3382961"/>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05" name="Shape 105"/>
          <p:cNvSpPr txBox="1">
            <a:spLocks noGrp="1"/>
          </p:cNvSpPr>
          <p:nvPr>
            <p:ph type="body" idx="1"/>
          </p:nvPr>
        </p:nvSpPr>
        <p:spPr>
          <a:xfrm>
            <a:off x="2728913" y="1074737"/>
            <a:ext cx="6048376" cy="3382961"/>
          </a:xfrm>
          <a:prstGeom prst="rect">
            <a:avLst/>
          </a:prstGeom>
          <a:noFill/>
          <a:ln>
            <a:noFill/>
          </a:ln>
        </p:spPr>
        <p:txBody>
          <a:bodyPr lIns="91425" tIns="91425" rIns="91425" bIns="91425" anchor="t" anchorCtr="0"/>
          <a:lstStyle>
            <a:lvl1pPr marL="0" marR="0" lvl="0" indent="177800" algn="l" rtl="0">
              <a:lnSpc>
                <a:spcPct val="100000"/>
              </a:lnSpc>
              <a:spcBef>
                <a:spcPts val="120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2pPr>
            <a:lvl3pPr marL="914400" marR="0" lvl="2"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3pPr>
            <a:lvl4pPr marL="1658938" marR="0" lvl="3" indent="-33338"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4pPr>
            <a:lvl5pPr marL="1828800" marR="0" lvl="4"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53052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4_Blank">
    <p:bg>
      <p:bgPr>
        <a:solidFill>
          <a:schemeClr val="lt1"/>
        </a:solidFill>
        <a:effectLst/>
      </p:bgPr>
    </p:bg>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Shape 67"/>
        <p:cNvGrpSpPr/>
        <p:nvPr/>
      </p:nvGrpSpPr>
      <p:grpSpPr>
        <a:xfrm>
          <a:off x="0" y="0"/>
          <a:ext cx="0" cy="0"/>
          <a:chOff x="0" y="0"/>
          <a:chExt cx="0" cy="0"/>
        </a:xfrm>
      </p:grpSpPr>
      <p:sp>
        <p:nvSpPr>
          <p:cNvPr id="68" name="Shape 68"/>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1_Custom Layout">
    <p:spTree>
      <p:nvGrpSpPr>
        <p:cNvPr id="1" name="Shape 69"/>
        <p:cNvGrpSpPr/>
        <p:nvPr/>
      </p:nvGrpSpPr>
      <p:grpSpPr>
        <a:xfrm>
          <a:off x="0" y="0"/>
          <a:ext cx="0" cy="0"/>
          <a:chOff x="0" y="0"/>
          <a:chExt cx="0" cy="0"/>
        </a:xfrm>
      </p:grpSpPr>
      <p:pic>
        <p:nvPicPr>
          <p:cNvPr id="70" name="Shape 70" descr="pivotal_green.png"/>
          <p:cNvPicPr preferRelativeResize="0"/>
          <p:nvPr/>
        </p:nvPicPr>
        <p:blipFill rotWithShape="1">
          <a:blip r:embed="rId2">
            <a:alphaModFix/>
          </a:blip>
          <a:srcRect/>
          <a:stretch/>
        </p:blipFill>
        <p:spPr>
          <a:xfrm>
            <a:off x="7788438" y="4656658"/>
            <a:ext cx="831300" cy="204300"/>
          </a:xfrm>
          <a:prstGeom prst="rect">
            <a:avLst/>
          </a:prstGeom>
          <a:noFill/>
          <a:ln>
            <a:noFill/>
          </a:ln>
        </p:spPr>
      </p:pic>
      <p:sp>
        <p:nvSpPr>
          <p:cNvPr id="71" name="Shape 71"/>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Blank">
    <p:bg>
      <p:bgPr>
        <a:solidFill>
          <a:schemeClr val="accen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74" name="Shape 74"/>
          <p:cNvSpPr/>
          <p:nvPr/>
        </p:nvSpPr>
        <p:spPr>
          <a:xfrm>
            <a:off x="0" y="112014"/>
            <a:ext cx="9144000" cy="5031600"/>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75" name="Shape 75"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5_Custom Layout">
    <p:spTree>
      <p:nvGrpSpPr>
        <p:cNvPr id="1" name="Shape 76"/>
        <p:cNvGrpSpPr/>
        <p:nvPr/>
      </p:nvGrpSpPr>
      <p:grpSpPr>
        <a:xfrm>
          <a:off x="0" y="0"/>
          <a:ext cx="0" cy="0"/>
          <a:chOff x="0" y="0"/>
          <a:chExt cx="0" cy="0"/>
        </a:xfrm>
      </p:grpSpPr>
      <p:sp>
        <p:nvSpPr>
          <p:cNvPr id="77" name="Shape 77"/>
          <p:cNvSpPr/>
          <p:nvPr/>
        </p:nvSpPr>
        <p:spPr>
          <a:xfrm>
            <a:off x="0" y="0"/>
            <a:ext cx="9144000" cy="99300"/>
          </a:xfrm>
          <a:prstGeom prst="rect">
            <a:avLst/>
          </a:prstGeom>
          <a:gradFill>
            <a:gsLst>
              <a:gs pos="0">
                <a:schemeClr val="accent1"/>
              </a:gs>
              <a:gs pos="100000">
                <a:srgbClr val="06332D"/>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78" name="Shape 78" descr="pivotal_green.png"/>
          <p:cNvPicPr preferRelativeResize="0"/>
          <p:nvPr/>
        </p:nvPicPr>
        <p:blipFill rotWithShape="1">
          <a:blip r:embed="rId2">
            <a:alphaModFix/>
          </a:blip>
          <a:srcRect/>
          <a:stretch/>
        </p:blipFill>
        <p:spPr>
          <a:xfrm>
            <a:off x="7788438" y="4656658"/>
            <a:ext cx="831300" cy="2043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81" name="Shape 81"/>
          <p:cNvSpPr/>
          <p:nvPr/>
        </p:nvSpPr>
        <p:spPr>
          <a:xfrm>
            <a:off x="114300" y="112014"/>
            <a:ext cx="8915400" cy="4919400"/>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82" name="Shape 82" descr="pivotal_white.png"/>
          <p:cNvPicPr preferRelativeResize="0"/>
          <p:nvPr/>
        </p:nvPicPr>
        <p:blipFill rotWithShape="1">
          <a:blip r:embed="rId2">
            <a:alphaModFix/>
          </a:blip>
          <a:srcRect/>
          <a:stretch/>
        </p:blipFill>
        <p:spPr>
          <a:xfrm>
            <a:off x="8094069" y="4708315"/>
            <a:ext cx="755700" cy="1857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bg>
      <p:bgPr>
        <a:solidFill>
          <a:schemeClr val="lt1"/>
        </a:solidFill>
        <a:effectLst/>
      </p:bgPr>
    </p:bg>
    <p:spTree>
      <p:nvGrpSpPr>
        <p:cNvPr id="1" name="Shape 83"/>
        <p:cNvGrpSpPr/>
        <p:nvPr/>
      </p:nvGrpSpPr>
      <p:grpSpPr>
        <a:xfrm>
          <a:off x="0" y="0"/>
          <a:ext cx="0" cy="0"/>
          <a:chOff x="0" y="0"/>
          <a:chExt cx="0" cy="0"/>
        </a:xfrm>
      </p:grpSpPr>
      <p:sp>
        <p:nvSpPr>
          <p:cNvPr id="84" name="Shape 84"/>
          <p:cNvSpPr/>
          <p:nvPr/>
        </p:nvSpPr>
        <p:spPr>
          <a:xfrm>
            <a:off x="114300" y="112014"/>
            <a:ext cx="37947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85" name="Shape 85"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
        <p:nvSpPr>
          <p:cNvPr id="86" name="Shape 86"/>
          <p:cNvSpPr/>
          <p:nvPr/>
        </p:nvSpPr>
        <p:spPr>
          <a:xfrm>
            <a:off x="114300" y="112014"/>
            <a:ext cx="3794700" cy="456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2_Custom Layout">
    <p:bg>
      <p:bgPr>
        <a:solidFill>
          <a:schemeClr val="accent5"/>
        </a:solidFill>
        <a:effectLst/>
      </p:bgPr>
    </p:bg>
    <p:spTree>
      <p:nvGrpSpPr>
        <p:cNvPr id="1" name="Shape 87"/>
        <p:cNvGrpSpPr/>
        <p:nvPr/>
      </p:nvGrpSpPr>
      <p:grpSpPr>
        <a:xfrm>
          <a:off x="0" y="0"/>
          <a:ext cx="0" cy="0"/>
          <a:chOff x="0" y="0"/>
          <a:chExt cx="0" cy="0"/>
        </a:xfrm>
      </p:grpSpPr>
      <p:sp>
        <p:nvSpPr>
          <p:cNvPr id="88" name="Shape 88"/>
          <p:cNvSpPr/>
          <p:nvPr/>
        </p:nvSpPr>
        <p:spPr>
          <a:xfrm>
            <a:off x="0" y="0"/>
            <a:ext cx="9144000" cy="99300"/>
          </a:xfrm>
          <a:prstGeom prst="rect">
            <a:avLst/>
          </a:prstGeom>
          <a:gradFill>
            <a:gsLst>
              <a:gs pos="0">
                <a:srgbClr val="AF7CBA"/>
              </a:gs>
              <a:gs pos="100000">
                <a:schemeClr val="accent4"/>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9" name="Shape 89"/>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chemeClr val="lt1"/>
                </a:solidFill>
                <a:latin typeface="Arial"/>
                <a:ea typeface="Arial"/>
                <a:cs typeface="Arial"/>
                <a:sym typeface="Arial"/>
              </a:rPr>
              <a:t>‹#›</a:t>
            </a:fld>
            <a:endParaRPr lang="en-US" sz="1000">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4_Custom Layout">
    <p:bg>
      <p:bgPr>
        <a:solidFill>
          <a:schemeClr val="accent5"/>
        </a:solidFill>
        <a:effectLst/>
      </p:bgPr>
    </p:bg>
    <p:spTree>
      <p:nvGrpSpPr>
        <p:cNvPr id="1" name="Shape 90"/>
        <p:cNvGrpSpPr/>
        <p:nvPr/>
      </p:nvGrpSpPr>
      <p:grpSpPr>
        <a:xfrm>
          <a:off x="0" y="0"/>
          <a:ext cx="0" cy="0"/>
          <a:chOff x="0" y="0"/>
          <a:chExt cx="0" cy="0"/>
        </a:xfrm>
      </p:grpSpPr>
      <p:pic>
        <p:nvPicPr>
          <p:cNvPr id="91" name="Shape 91" descr="pivotal_white.png"/>
          <p:cNvPicPr preferRelativeResize="0"/>
          <p:nvPr/>
        </p:nvPicPr>
        <p:blipFill rotWithShape="1">
          <a:blip r:embed="rId2">
            <a:alphaModFix/>
          </a:blip>
          <a:srcRect/>
          <a:stretch/>
        </p:blipFill>
        <p:spPr>
          <a:xfrm>
            <a:off x="7788438" y="4660697"/>
            <a:ext cx="831300" cy="204300"/>
          </a:xfrm>
          <a:prstGeom prst="rect">
            <a:avLst/>
          </a:prstGeom>
          <a:noFill/>
          <a:ln>
            <a:noFill/>
          </a:ln>
        </p:spPr>
      </p:pic>
      <p:sp>
        <p:nvSpPr>
          <p:cNvPr id="92" name="Shape 92"/>
          <p:cNvSpPr/>
          <p:nvPr/>
        </p:nvSpPr>
        <p:spPr>
          <a:xfrm>
            <a:off x="0" y="0"/>
            <a:ext cx="9144000" cy="99300"/>
          </a:xfrm>
          <a:prstGeom prst="rect">
            <a:avLst/>
          </a:prstGeom>
          <a:gradFill>
            <a:gsLst>
              <a:gs pos="0">
                <a:schemeClr val="accent1"/>
              </a:gs>
              <a:gs pos="100000">
                <a:srgbClr val="06332D"/>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15"/>
        <p:cNvGrpSpPr/>
        <p:nvPr/>
      </p:nvGrpSpPr>
      <p:grpSpPr>
        <a:xfrm>
          <a:off x="0" y="0"/>
          <a:ext cx="0" cy="0"/>
          <a:chOff x="0" y="0"/>
          <a:chExt cx="0" cy="0"/>
        </a:xfrm>
      </p:grpSpPr>
      <p:sp>
        <p:nvSpPr>
          <p:cNvPr id="16" name="Shape 16"/>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7" name="Shape 17"/>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body" idx="1"/>
          </p:nvPr>
        </p:nvSpPr>
        <p:spPr>
          <a:xfrm>
            <a:off x="411480"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rgbClr val="199F80"/>
              </a:buClr>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body" idx="3"/>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20"/>
        <p:cNvGrpSpPr/>
        <p:nvPr/>
      </p:nvGrpSpPr>
      <p:grpSpPr>
        <a:xfrm>
          <a:off x="0" y="0"/>
          <a:ext cx="0" cy="0"/>
          <a:chOff x="0" y="0"/>
          <a:chExt cx="0" cy="0"/>
        </a:xfrm>
      </p:grpSpPr>
      <p:sp>
        <p:nvSpPr>
          <p:cNvPr id="21" name="Shape 21"/>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Shape 22"/>
          <p:cNvSpPr txBox="1"/>
          <p:nvPr/>
        </p:nvSpPr>
        <p:spPr>
          <a:xfrm>
            <a:off x="521208" y="4654296"/>
            <a:ext cx="1357744" cy="246221"/>
          </a:xfrm>
          <a:prstGeom prst="rect">
            <a:avLst/>
          </a:prstGeom>
          <a:noFill/>
          <a:ln>
            <a:noFill/>
          </a:ln>
        </p:spPr>
        <p:txBody>
          <a:bodyPr wrap="square" lIns="0" tIns="45700" rIns="0" bIns="45700" anchor="t" anchorCtr="0">
            <a:noAutofit/>
          </a:bodyPr>
          <a:lstStyle/>
          <a:p>
            <a:pPr marL="0" marR="0" lvl="0" indent="0" algn="l" rtl="0">
              <a:spcBef>
                <a:spcPts val="0"/>
              </a:spcBef>
              <a:buSzPct val="25000"/>
              <a:buNone/>
            </a:pPr>
            <a:r>
              <a:rPr lang="en-US" sz="1000" b="1">
                <a:solidFill>
                  <a:schemeClr val="lt1"/>
                </a:solidFill>
                <a:latin typeface="Arial"/>
                <a:ea typeface="Arial"/>
                <a:cs typeface="Arial"/>
                <a:sym typeface="Arial"/>
              </a:rPr>
              <a:t>Pivotal —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Blank">
    <p:spTree>
      <p:nvGrpSpPr>
        <p:cNvPr id="1" name="Shape 23"/>
        <p:cNvGrpSpPr/>
        <p:nvPr/>
      </p:nvGrpSpPr>
      <p:grpSpPr>
        <a:xfrm>
          <a:off x="0" y="0"/>
          <a:ext cx="0" cy="0"/>
          <a:chOff x="0" y="0"/>
          <a:chExt cx="0" cy="0"/>
        </a:xfrm>
      </p:grpSpPr>
      <p:sp>
        <p:nvSpPr>
          <p:cNvPr id="24" name="Shape 24"/>
          <p:cNvSpPr txBox="1">
            <a:spLocks noGrp="1"/>
          </p:cNvSpPr>
          <p:nvPr>
            <p:ph type="sldNum" idx="12"/>
          </p:nvPr>
        </p:nvSpPr>
        <p:spPr>
          <a:xfrm>
            <a:off x="524348" y="4651813"/>
            <a:ext cx="2133600" cy="274637"/>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25" name="Shape 25"/>
          <p:cNvSpPr/>
          <p:nvPr/>
        </p:nvSpPr>
        <p:spPr>
          <a:xfrm>
            <a:off x="114300" y="112014"/>
            <a:ext cx="8915400" cy="4919472"/>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6" name="Shape 26" descr="pivotal_white.png"/>
          <p:cNvPicPr preferRelativeResize="0"/>
          <p:nvPr/>
        </p:nvPicPr>
        <p:blipFill rotWithShape="1">
          <a:blip r:embed="rId2">
            <a:alphaModFix/>
          </a:blip>
          <a:srcRect/>
          <a:stretch/>
        </p:blipFill>
        <p:spPr>
          <a:xfrm>
            <a:off x="8094069" y="4708315"/>
            <a:ext cx="755622" cy="1856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7_Blank">
    <p:bg>
      <p:bgPr>
        <a:solidFill>
          <a:schemeClr val="lt1"/>
        </a:solidFill>
        <a:effectLst/>
      </p:bgPr>
    </p:bg>
    <p:spTree>
      <p:nvGrpSpPr>
        <p:cNvPr id="1" name="Shape 29"/>
        <p:cNvGrpSpPr/>
        <p:nvPr/>
      </p:nvGrpSpPr>
      <p:grpSpPr>
        <a:xfrm>
          <a:off x="0" y="0"/>
          <a:ext cx="0" cy="0"/>
          <a:chOff x="0" y="0"/>
          <a:chExt cx="0" cy="0"/>
        </a:xfrm>
      </p:grpSpPr>
      <p:sp>
        <p:nvSpPr>
          <p:cNvPr id="30" name="Shape 30"/>
          <p:cNvSpPr>
            <a:spLocks noGrp="1"/>
          </p:cNvSpPr>
          <p:nvPr>
            <p:ph type="pic" idx="2"/>
          </p:nvPr>
        </p:nvSpPr>
        <p:spPr>
          <a:xfrm>
            <a:off x="0" y="0"/>
            <a:ext cx="9144000" cy="5143499"/>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1_Blank">
    <p:bg>
      <p:bgPr>
        <a:solidFill>
          <a:schemeClr val="lt1"/>
        </a:solidFill>
        <a:effectLst/>
      </p:bgPr>
    </p:bg>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199F8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1_Custom Layout">
    <p:spTree>
      <p:nvGrpSpPr>
        <p:cNvPr id="1" name="Shape 35"/>
        <p:cNvGrpSpPr/>
        <p:nvPr/>
      </p:nvGrpSpPr>
      <p:grpSpPr>
        <a:xfrm>
          <a:off x="0" y="0"/>
          <a:ext cx="0" cy="0"/>
          <a:chOff x="0" y="0"/>
          <a:chExt cx="0" cy="0"/>
        </a:xfrm>
      </p:grpSpPr>
      <p:pic>
        <p:nvPicPr>
          <p:cNvPr id="36" name="Shape 36" descr="pivotal_green.png"/>
          <p:cNvPicPr preferRelativeResize="0"/>
          <p:nvPr/>
        </p:nvPicPr>
        <p:blipFill rotWithShape="1">
          <a:blip r:embed="rId2">
            <a:alphaModFix/>
          </a:blip>
          <a:srcRect/>
          <a:stretch/>
        </p:blipFill>
        <p:spPr>
          <a:xfrm>
            <a:off x="7788438" y="4656658"/>
            <a:ext cx="831300" cy="204300"/>
          </a:xfrm>
          <a:prstGeom prst="rect">
            <a:avLst/>
          </a:prstGeom>
          <a:noFill/>
          <a:ln>
            <a:noFill/>
          </a:ln>
        </p:spPr>
      </p:pic>
      <p:sp>
        <p:nvSpPr>
          <p:cNvPr id="37" name="Shape 37"/>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theme" Target="../theme/theme2.xml"/><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524348" y="4651813"/>
            <a:ext cx="2133600" cy="274637"/>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6" r:id="rId18"/>
    <p:sldLayoutId id="214748368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Shape 66"/>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1.png"/><Relationship Id="rId5"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1.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1.png"/><Relationship Id="rId5" Type="http://schemas.openxmlformats.org/officeDocument/2006/relationships/image" Target="../media/image29.png"/><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1.png"/><Relationship Id="rId5"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9.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1.png"/><Relationship Id="rId5" Type="http://schemas.openxmlformats.org/officeDocument/2006/relationships/image" Target="../media/image22.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pic>
        <p:nvPicPr>
          <p:cNvPr id="98" name="Shape 98"/>
          <p:cNvPicPr preferRelativeResize="0">
            <a:picLocks noGrp="1"/>
          </p:cNvPicPr>
          <p:nvPr>
            <p:ph type="pic" idx="2"/>
          </p:nvPr>
        </p:nvPicPr>
        <p:blipFill rotWithShape="1">
          <a:blip r:embed="rId3">
            <a:alphaModFix amt="20000"/>
          </a:blip>
          <a:srcRect t="8608" b="8616"/>
          <a:stretch/>
        </p:blipFill>
        <p:spPr>
          <a:xfrm>
            <a:off x="114300" y="112713"/>
            <a:ext cx="8915400" cy="4918200"/>
          </a:xfrm>
          <a:prstGeom prst="rect">
            <a:avLst/>
          </a:prstGeom>
          <a:noFill/>
          <a:ln>
            <a:noFill/>
          </a:ln>
        </p:spPr>
      </p:pic>
      <p:sp>
        <p:nvSpPr>
          <p:cNvPr id="99" name="Shape 99"/>
          <p:cNvSpPr/>
          <p:nvPr/>
        </p:nvSpPr>
        <p:spPr>
          <a:xfrm>
            <a:off x="340237" y="1287461"/>
            <a:ext cx="5603400" cy="615000"/>
          </a:xfrm>
          <a:prstGeom prst="rect">
            <a:avLst/>
          </a:prstGeom>
          <a:solidFill>
            <a:srgbClr val="199F80">
              <a:alpha val="69800"/>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0" name="Shape 100"/>
          <p:cNvSpPr/>
          <p:nvPr/>
        </p:nvSpPr>
        <p:spPr>
          <a:xfrm>
            <a:off x="340236" y="1987372"/>
            <a:ext cx="5527200" cy="615000"/>
          </a:xfrm>
          <a:prstGeom prst="rect">
            <a:avLst/>
          </a:prstGeom>
          <a:solidFill>
            <a:srgbClr val="199F80">
              <a:alpha val="69800"/>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1" name="Shape 101"/>
          <p:cNvSpPr txBox="1"/>
          <p:nvPr/>
        </p:nvSpPr>
        <p:spPr>
          <a:xfrm>
            <a:off x="457200" y="1208575"/>
            <a:ext cx="6628500" cy="2339100"/>
          </a:xfrm>
          <a:prstGeom prst="rect">
            <a:avLst/>
          </a:prstGeom>
          <a:noFill/>
          <a:ln>
            <a:noFill/>
          </a:ln>
        </p:spPr>
        <p:txBody>
          <a:bodyPr wrap="square" lIns="0" tIns="45700" rIns="0" bIns="45700" anchor="t" anchorCtr="0">
            <a:noAutofit/>
          </a:bodyPr>
          <a:lstStyle/>
          <a:p>
            <a:pPr marL="0" marR="0" lvl="0" indent="0" algn="l" rtl="0">
              <a:spcBef>
                <a:spcPts val="0"/>
              </a:spcBef>
              <a:spcAft>
                <a:spcPts val="0"/>
              </a:spcAft>
              <a:buSzPct val="25000"/>
              <a:buNone/>
            </a:pPr>
            <a:r>
              <a:rPr lang="en-US" sz="4400" dirty="0">
                <a:solidFill>
                  <a:schemeClr val="lt1"/>
                </a:solidFill>
                <a:latin typeface="Arial"/>
                <a:ea typeface="Arial"/>
                <a:cs typeface="Arial"/>
                <a:sym typeface="Arial"/>
              </a:rPr>
              <a:t>Transforming how the world builds software</a:t>
            </a:r>
          </a:p>
          <a:p>
            <a:r>
              <a:rPr lang="en-US" sz="1800" b="1" dirty="0" smtClean="0">
                <a:solidFill>
                  <a:schemeClr val="lt1"/>
                </a:solidFill>
              </a:rPr>
              <a:t>Yadhav Jayaraman</a:t>
            </a:r>
          </a:p>
          <a:p>
            <a:pPr marL="0" marR="0" lvl="0" indent="0" algn="l" rtl="0">
              <a:spcBef>
                <a:spcPts val="600"/>
              </a:spcBef>
              <a:spcAft>
                <a:spcPts val="0"/>
              </a:spcAft>
              <a:buSzPct val="25000"/>
              <a:buNone/>
            </a:pPr>
            <a:r>
              <a:rPr lang="en-US" sz="1500" dirty="0" smtClean="0">
                <a:solidFill>
                  <a:schemeClr val="lt1"/>
                </a:solidFill>
              </a:rPr>
              <a:t>Platform Architect</a:t>
            </a:r>
          </a:p>
          <a:p>
            <a:pPr>
              <a:spcBef>
                <a:spcPts val="600"/>
              </a:spcBef>
              <a:buSzPct val="25000"/>
            </a:pPr>
            <a:r>
              <a:rPr lang="en-US" sz="1500" dirty="0">
                <a:solidFill>
                  <a:schemeClr val="lt1"/>
                </a:solidFill>
              </a:rPr>
              <a:t>@</a:t>
            </a:r>
            <a:r>
              <a:rPr lang="en-US" sz="1500" dirty="0" err="1">
                <a:solidFill>
                  <a:schemeClr val="lt1"/>
                </a:solidFill>
              </a:rPr>
              <a:t>yadhavj</a:t>
            </a:r>
            <a:endParaRPr lang="en-US" sz="1500" dirty="0">
              <a:solidFill>
                <a:schemeClr val="lt1"/>
              </a:solidFill>
            </a:endParaRPr>
          </a:p>
          <a:p>
            <a:pPr>
              <a:spcBef>
                <a:spcPts val="600"/>
              </a:spcBef>
              <a:buSzPct val="25000"/>
            </a:pPr>
            <a:r>
              <a:rPr lang="en-US" sz="1500" dirty="0" err="1">
                <a:solidFill>
                  <a:schemeClr val="lt1"/>
                </a:solidFill>
              </a:rPr>
              <a:t>yjayaraman@pivotal.io</a:t>
            </a:r>
            <a:endParaRPr lang="en-US" sz="1500" dirty="0" smtClean="0">
              <a:solidFill>
                <a:schemeClr val="lt1"/>
              </a:solidFill>
            </a:endParaRPr>
          </a:p>
          <a:p>
            <a:pPr marL="0" marR="0" lvl="0" indent="0" algn="l" rtl="0">
              <a:spcBef>
                <a:spcPts val="600"/>
              </a:spcBef>
              <a:spcAft>
                <a:spcPts val="0"/>
              </a:spcAft>
              <a:buSzPct val="25000"/>
              <a:buNone/>
            </a:pPr>
            <a:endParaRPr lang="en-US" sz="1500" dirty="0">
              <a:solidFill>
                <a:schemeClr val="lt1"/>
              </a:solidFill>
            </a:endParaRPr>
          </a:p>
        </p:txBody>
      </p:sp>
      <p:pic>
        <p:nvPicPr>
          <p:cNvPr id="102" name="Shape 102"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Shape 204" descr="Associated-Press-1.jpg"/>
          <p:cNvPicPr preferRelativeResize="0"/>
          <p:nvPr/>
        </p:nvPicPr>
        <p:blipFill rotWithShape="1">
          <a:blip r:embed="rId3">
            <a:alphaModFix/>
          </a:blip>
          <a:srcRect t="4949" b="12282"/>
          <a:stretch/>
        </p:blipFill>
        <p:spPr>
          <a:xfrm>
            <a:off x="114300" y="112014"/>
            <a:ext cx="8915400" cy="4919400"/>
          </a:xfrm>
          <a:prstGeom prst="rect">
            <a:avLst/>
          </a:prstGeom>
          <a:noFill/>
          <a:ln>
            <a:noFill/>
          </a:ln>
        </p:spPr>
      </p:pic>
      <p:sp>
        <p:nvSpPr>
          <p:cNvPr id="205" name="Shape 205"/>
          <p:cNvSpPr/>
          <p:nvPr/>
        </p:nvSpPr>
        <p:spPr>
          <a:xfrm>
            <a:off x="114300" y="112014"/>
            <a:ext cx="8915400" cy="4919400"/>
          </a:xfrm>
          <a:prstGeom prst="rect">
            <a:avLst/>
          </a:prstGeom>
          <a:solidFill>
            <a:srgbClr val="22313C">
              <a:alpha val="69800"/>
            </a:srgbClr>
          </a:solidFill>
          <a:ln>
            <a:noFill/>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06" name="Shape 206" descr="pivotal_white.png"/>
          <p:cNvPicPr preferRelativeResize="0"/>
          <p:nvPr/>
        </p:nvPicPr>
        <p:blipFill rotWithShape="1">
          <a:blip r:embed="rId4">
            <a:alphaModFix/>
          </a:blip>
          <a:srcRect/>
          <a:stretch/>
        </p:blipFill>
        <p:spPr>
          <a:xfrm>
            <a:off x="8098904" y="4711215"/>
            <a:ext cx="755700" cy="185700"/>
          </a:xfrm>
          <a:prstGeom prst="rect">
            <a:avLst/>
          </a:prstGeom>
          <a:noFill/>
          <a:ln>
            <a:noFill/>
          </a:ln>
        </p:spPr>
      </p:pic>
      <p:sp>
        <p:nvSpPr>
          <p:cNvPr id="207" name="Shape 207"/>
          <p:cNvSpPr txBox="1"/>
          <p:nvPr/>
        </p:nvSpPr>
        <p:spPr>
          <a:xfrm>
            <a:off x="888000" y="1492075"/>
            <a:ext cx="7368000" cy="15711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rPr>
              <a:t>Comcast can now convert an idea into a feature in 2-3 days [not months]... and</a:t>
            </a:r>
            <a:r>
              <a:rPr lang="en-US" sz="3000">
                <a:solidFill>
                  <a:srgbClr val="FFFFFF"/>
                </a:solidFill>
                <a:latin typeface="Arial"/>
                <a:ea typeface="Arial"/>
                <a:cs typeface="Arial"/>
                <a:sym typeface="Arial"/>
              </a:rPr>
              <a:t> </a:t>
            </a:r>
            <a:r>
              <a:rPr lang="en-US" sz="3000">
                <a:solidFill>
                  <a:srgbClr val="FFFFFF"/>
                </a:solidFill>
              </a:rPr>
              <a:t>has over 900 developers innovating every day on Pivotal Cloud Foundry</a:t>
            </a:r>
            <a:r>
              <a:rPr lang="en-US" sz="3000">
                <a:solidFill>
                  <a:srgbClr val="FFFFFF"/>
                </a:solidFill>
                <a:latin typeface="Arial"/>
                <a:ea typeface="Arial"/>
                <a:cs typeface="Arial"/>
                <a:sym typeface="Arial"/>
              </a:rPr>
              <a:t>.</a:t>
            </a:r>
          </a:p>
        </p:txBody>
      </p:sp>
      <p:pic>
        <p:nvPicPr>
          <p:cNvPr id="208" name="Shape 208"/>
          <p:cNvPicPr preferRelativeResize="0"/>
          <p:nvPr/>
        </p:nvPicPr>
        <p:blipFill>
          <a:blip r:embed="rId5">
            <a:alphaModFix/>
          </a:blip>
          <a:stretch>
            <a:fillRect/>
          </a:stretch>
        </p:blipFill>
        <p:spPr>
          <a:xfrm>
            <a:off x="324350" y="4457297"/>
            <a:ext cx="1241850" cy="439626"/>
          </a:xfrm>
          <a:prstGeom prst="rect">
            <a:avLst/>
          </a:prstGeom>
          <a:noFill/>
          <a:ln>
            <a:noFill/>
          </a:ln>
        </p:spPr>
      </p:pic>
      <p:sp>
        <p:nvSpPr>
          <p:cNvPr id="209" name="Shape 209"/>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Shape 215"/>
          <p:cNvPicPr preferRelativeResize="0">
            <a:picLocks noGrp="1"/>
          </p:cNvPicPr>
          <p:nvPr>
            <p:ph type="pic" idx="2"/>
          </p:nvPr>
        </p:nvPicPr>
        <p:blipFill rotWithShape="1">
          <a:blip r:embed="rId3">
            <a:alphaModFix amt="20000"/>
          </a:blip>
          <a:srcRect t="59" b="69"/>
          <a:stretch/>
        </p:blipFill>
        <p:spPr>
          <a:xfrm>
            <a:off x="114300" y="112713"/>
            <a:ext cx="8915400" cy="4918200"/>
          </a:xfrm>
          <a:prstGeom prst="rect">
            <a:avLst/>
          </a:prstGeom>
          <a:noFill/>
          <a:ln>
            <a:noFill/>
          </a:ln>
        </p:spPr>
      </p:pic>
      <p:pic>
        <p:nvPicPr>
          <p:cNvPr id="216" name="Shape 216"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217" name="Shape 217"/>
          <p:cNvSpPr/>
          <p:nvPr/>
        </p:nvSpPr>
        <p:spPr>
          <a:xfrm>
            <a:off x="640080" y="329184"/>
            <a:ext cx="3657600" cy="661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19B392"/>
                </a:solidFill>
                <a:latin typeface="Arial"/>
                <a:ea typeface="Arial"/>
                <a:cs typeface="Arial"/>
                <a:sym typeface="Arial"/>
              </a:rPr>
              <a:t>Modern Software Methodologies</a:t>
            </a:r>
          </a:p>
          <a:p>
            <a:pPr marL="0" marR="0" lvl="0" indent="0" algn="l" rtl="0">
              <a:spcBef>
                <a:spcPts val="0"/>
              </a:spcBef>
              <a:buSzPct val="25000"/>
              <a:buNone/>
            </a:pPr>
            <a:r>
              <a:rPr lang="en-US" sz="1300">
                <a:solidFill>
                  <a:schemeClr val="lt1"/>
                </a:solidFill>
                <a:latin typeface="Arial"/>
                <a:ea typeface="Arial"/>
                <a:cs typeface="Arial"/>
                <a:sym typeface="Arial"/>
              </a:rPr>
              <a:t>A modern platform requires a modern approach to software development</a:t>
            </a:r>
          </a:p>
        </p:txBody>
      </p:sp>
      <p:sp>
        <p:nvSpPr>
          <p:cNvPr id="218" name="Shape 218"/>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02</a:t>
            </a:r>
          </a:p>
        </p:txBody>
      </p:sp>
      <p:cxnSp>
        <p:nvCxnSpPr>
          <p:cNvPr id="219" name="Shape 219"/>
          <p:cNvCxnSpPr/>
          <p:nvPr/>
        </p:nvCxnSpPr>
        <p:spPr>
          <a:xfrm>
            <a:off x="1546762" y="3562034"/>
            <a:ext cx="641100" cy="0"/>
          </a:xfrm>
          <a:prstGeom prst="straightConnector1">
            <a:avLst/>
          </a:prstGeom>
          <a:noFill/>
          <a:ln w="19050" cap="rnd" cmpd="sng">
            <a:solidFill>
              <a:schemeClr val="accent4"/>
            </a:solidFill>
            <a:prstDash val="solid"/>
            <a:round/>
            <a:headEnd type="none" w="med" len="med"/>
            <a:tailEnd type="none" w="med" len="med"/>
          </a:ln>
        </p:spPr>
      </p:cxnSp>
      <p:cxnSp>
        <p:nvCxnSpPr>
          <p:cNvPr id="220" name="Shape 220"/>
          <p:cNvCxnSpPr/>
          <p:nvPr/>
        </p:nvCxnSpPr>
        <p:spPr>
          <a:xfrm>
            <a:off x="4243451" y="3562034"/>
            <a:ext cx="641100" cy="0"/>
          </a:xfrm>
          <a:prstGeom prst="straightConnector1">
            <a:avLst/>
          </a:prstGeom>
          <a:noFill/>
          <a:ln w="19050" cap="rnd" cmpd="sng">
            <a:solidFill>
              <a:schemeClr val="accent2"/>
            </a:solidFill>
            <a:prstDash val="solid"/>
            <a:round/>
            <a:headEnd type="none" w="med" len="med"/>
            <a:tailEnd type="none" w="med" len="med"/>
          </a:ln>
        </p:spPr>
      </p:cxnSp>
      <p:cxnSp>
        <p:nvCxnSpPr>
          <p:cNvPr id="221" name="Shape 221"/>
          <p:cNvCxnSpPr/>
          <p:nvPr/>
        </p:nvCxnSpPr>
        <p:spPr>
          <a:xfrm>
            <a:off x="6945377" y="3562034"/>
            <a:ext cx="641100" cy="0"/>
          </a:xfrm>
          <a:prstGeom prst="straightConnector1">
            <a:avLst/>
          </a:prstGeom>
          <a:noFill/>
          <a:ln w="19050" cap="rnd" cmpd="sng">
            <a:solidFill>
              <a:schemeClr val="accent3"/>
            </a:solidFill>
            <a:prstDash val="solid"/>
            <a:round/>
            <a:headEnd type="none" w="med" len="med"/>
            <a:tailEnd type="none" w="med" len="med"/>
          </a:ln>
        </p:spPr>
      </p:cxnSp>
      <p:sp>
        <p:nvSpPr>
          <p:cNvPr id="222" name="Shape 222"/>
          <p:cNvSpPr txBox="1"/>
          <p:nvPr/>
        </p:nvSpPr>
        <p:spPr>
          <a:xfrm>
            <a:off x="960210" y="3687787"/>
            <a:ext cx="1819800" cy="461700"/>
          </a:xfrm>
          <a:prstGeom prst="rect">
            <a:avLst/>
          </a:prstGeom>
          <a:noFill/>
          <a:ln>
            <a:noFill/>
          </a:ln>
          <a:effectLst>
            <a:outerShdw blurRad="50800" dist="38100" dir="5400000" algn="t" rotWithShape="0">
              <a:srgbClr val="000000">
                <a:alpha val="40000"/>
              </a:srgbClr>
            </a:outerShdw>
          </a:effectLst>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lt1"/>
                </a:solidFill>
                <a:latin typeface="Arial"/>
                <a:ea typeface="Arial"/>
                <a:cs typeface="Arial"/>
                <a:sym typeface="Arial"/>
              </a:rPr>
              <a:t>Building a strategy for</a:t>
            </a:r>
            <a:br>
              <a:rPr lang="en-US" sz="1200" b="1">
                <a:solidFill>
                  <a:schemeClr val="lt1"/>
                </a:solidFill>
                <a:latin typeface="Arial"/>
                <a:ea typeface="Arial"/>
                <a:cs typeface="Arial"/>
                <a:sym typeface="Arial"/>
              </a:rPr>
            </a:br>
            <a:r>
              <a:rPr lang="en-US" sz="1200" b="1">
                <a:solidFill>
                  <a:schemeClr val="lt1"/>
                </a:solidFill>
                <a:latin typeface="Arial"/>
                <a:ea typeface="Arial"/>
                <a:cs typeface="Arial"/>
                <a:sym typeface="Arial"/>
              </a:rPr>
              <a:t>product development</a:t>
            </a:r>
          </a:p>
        </p:txBody>
      </p:sp>
      <p:sp>
        <p:nvSpPr>
          <p:cNvPr id="223" name="Shape 223"/>
          <p:cNvSpPr txBox="1"/>
          <p:nvPr/>
        </p:nvSpPr>
        <p:spPr>
          <a:xfrm>
            <a:off x="3519546" y="3687787"/>
            <a:ext cx="2088900" cy="461700"/>
          </a:xfrm>
          <a:prstGeom prst="rect">
            <a:avLst/>
          </a:prstGeom>
          <a:noFill/>
          <a:ln>
            <a:noFill/>
          </a:ln>
          <a:effectLst>
            <a:outerShdw blurRad="50800" dist="38100" dir="5400000" algn="t" rotWithShape="0">
              <a:srgbClr val="000000">
                <a:alpha val="40000"/>
              </a:srgbClr>
            </a:outerShdw>
          </a:effectLst>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lt1"/>
                </a:solidFill>
                <a:latin typeface="Arial"/>
                <a:ea typeface="Arial"/>
                <a:cs typeface="Arial"/>
                <a:sym typeface="Arial"/>
              </a:rPr>
              <a:t>Building a quality product</a:t>
            </a:r>
            <a:br>
              <a:rPr lang="en-US" sz="1200" b="1">
                <a:solidFill>
                  <a:schemeClr val="lt1"/>
                </a:solidFill>
                <a:latin typeface="Arial"/>
                <a:ea typeface="Arial"/>
                <a:cs typeface="Arial"/>
                <a:sym typeface="Arial"/>
              </a:rPr>
            </a:br>
            <a:r>
              <a:rPr lang="en-US" sz="1200" b="1">
                <a:solidFill>
                  <a:schemeClr val="lt1"/>
                </a:solidFill>
                <a:latin typeface="Arial"/>
                <a:ea typeface="Arial"/>
                <a:cs typeface="Arial"/>
                <a:sym typeface="Arial"/>
              </a:rPr>
              <a:t>at startup speed</a:t>
            </a:r>
          </a:p>
        </p:txBody>
      </p:sp>
      <p:sp>
        <p:nvSpPr>
          <p:cNvPr id="224" name="Shape 224"/>
          <p:cNvSpPr txBox="1"/>
          <p:nvPr/>
        </p:nvSpPr>
        <p:spPr>
          <a:xfrm>
            <a:off x="6205479" y="3687787"/>
            <a:ext cx="2121000" cy="461700"/>
          </a:xfrm>
          <a:prstGeom prst="rect">
            <a:avLst/>
          </a:prstGeom>
          <a:noFill/>
          <a:ln>
            <a:noFill/>
          </a:ln>
          <a:effectLst>
            <a:outerShdw blurRad="50800" dist="38100" dir="5400000" algn="t" rotWithShape="0">
              <a:srgbClr val="000000">
                <a:alpha val="40000"/>
              </a:srgbClr>
            </a:outerShdw>
          </a:effectLst>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lt1"/>
                </a:solidFill>
                <a:latin typeface="Arial"/>
                <a:ea typeface="Arial"/>
                <a:cs typeface="Arial"/>
                <a:sym typeface="Arial"/>
              </a:rPr>
              <a:t>An organization optimized </a:t>
            </a:r>
          </a:p>
          <a:p>
            <a:pPr marL="0" marR="0" lvl="0" indent="0" algn="ctr" rtl="0">
              <a:spcBef>
                <a:spcPts val="0"/>
              </a:spcBef>
              <a:buSzPct val="25000"/>
              <a:buNone/>
            </a:pPr>
            <a:r>
              <a:rPr lang="en-US" sz="1200" b="1">
                <a:solidFill>
                  <a:schemeClr val="lt1"/>
                </a:solidFill>
                <a:latin typeface="Arial"/>
                <a:ea typeface="Arial"/>
                <a:cs typeface="Arial"/>
                <a:sym typeface="Arial"/>
              </a:rPr>
              <a:t>to respond to disruption </a:t>
            </a:r>
          </a:p>
        </p:txBody>
      </p:sp>
      <p:grpSp>
        <p:nvGrpSpPr>
          <p:cNvPr id="225" name="Shape 225"/>
          <p:cNvGrpSpPr/>
          <p:nvPr/>
        </p:nvGrpSpPr>
        <p:grpSpPr>
          <a:xfrm>
            <a:off x="1051559" y="1611313"/>
            <a:ext cx="7040760" cy="1645940"/>
            <a:chOff x="1051559" y="1611313"/>
            <a:chExt cx="7040760" cy="1645940"/>
          </a:xfrm>
        </p:grpSpPr>
        <p:sp>
          <p:nvSpPr>
            <p:cNvPr id="226" name="Shape 226"/>
            <p:cNvSpPr/>
            <p:nvPr/>
          </p:nvSpPr>
          <p:spPr>
            <a:xfrm>
              <a:off x="2971800" y="2266950"/>
              <a:ext cx="457200" cy="457200"/>
            </a:xfrm>
            <a:prstGeom prst="plus">
              <a:avLst>
                <a:gd name="adj" fmla="val 37403"/>
              </a:avLst>
            </a:prstGeom>
            <a:solidFill>
              <a:schemeClr val="lt1">
                <a:alpha val="298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27" name="Shape 227"/>
            <p:cNvSpPr/>
            <p:nvPr/>
          </p:nvSpPr>
          <p:spPr>
            <a:xfrm>
              <a:off x="5715000" y="2354063"/>
              <a:ext cx="457200" cy="282900"/>
            </a:xfrm>
            <a:custGeom>
              <a:avLst/>
              <a:gdLst/>
              <a:ahLst/>
              <a:cxnLst/>
              <a:rect l="0" t="0" r="0" b="0"/>
              <a:pathLst>
                <a:path w="120000" h="120000" extrusionOk="0">
                  <a:moveTo>
                    <a:pt x="0" y="71444"/>
                  </a:moveTo>
                  <a:lnTo>
                    <a:pt x="120000" y="71444"/>
                  </a:lnTo>
                  <a:lnTo>
                    <a:pt x="120000" y="120000"/>
                  </a:lnTo>
                  <a:lnTo>
                    <a:pt x="0" y="120000"/>
                  </a:lnTo>
                  <a:close/>
                  <a:moveTo>
                    <a:pt x="0" y="0"/>
                  </a:moveTo>
                  <a:lnTo>
                    <a:pt x="120000" y="0"/>
                  </a:lnTo>
                  <a:lnTo>
                    <a:pt x="120000" y="48555"/>
                  </a:lnTo>
                  <a:lnTo>
                    <a:pt x="0" y="48555"/>
                  </a:lnTo>
                  <a:close/>
                </a:path>
              </a:pathLst>
            </a:custGeom>
            <a:solidFill>
              <a:schemeClr val="lt1">
                <a:alpha val="298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228" name="Shape 228"/>
            <p:cNvGrpSpPr/>
            <p:nvPr/>
          </p:nvGrpSpPr>
          <p:grpSpPr>
            <a:xfrm>
              <a:off x="1051559" y="1611313"/>
              <a:ext cx="1645800" cy="1645940"/>
              <a:chOff x="1051559" y="1687513"/>
              <a:chExt cx="1645800" cy="1645940"/>
            </a:xfrm>
          </p:grpSpPr>
          <p:grpSp>
            <p:nvGrpSpPr>
              <p:cNvPr id="229" name="Shape 229"/>
              <p:cNvGrpSpPr/>
              <p:nvPr/>
            </p:nvGrpSpPr>
            <p:grpSpPr>
              <a:xfrm>
                <a:off x="1051559" y="1687513"/>
                <a:ext cx="1645800" cy="1645940"/>
                <a:chOff x="1740185" y="1687513"/>
                <a:chExt cx="1645800" cy="1645940"/>
              </a:xfrm>
            </p:grpSpPr>
            <p:sp>
              <p:nvSpPr>
                <p:cNvPr id="230" name="Shape 230"/>
                <p:cNvSpPr/>
                <p:nvPr/>
              </p:nvSpPr>
              <p:spPr>
                <a:xfrm>
                  <a:off x="1740185" y="1687513"/>
                  <a:ext cx="1645800" cy="1645800"/>
                </a:xfrm>
                <a:prstGeom prst="ellipse">
                  <a:avLst/>
                </a:prstGeom>
                <a:solidFill>
                  <a:schemeClr val="accent4"/>
                </a:solidFill>
                <a:ln w="19050"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31" name="Shape 231"/>
                <p:cNvSpPr/>
                <p:nvPr/>
              </p:nvSpPr>
              <p:spPr>
                <a:xfrm>
                  <a:off x="1786463" y="2771553"/>
                  <a:ext cx="1553400" cy="561900"/>
                </a:xfrm>
                <a:custGeom>
                  <a:avLst/>
                  <a:gdLst/>
                  <a:ahLst/>
                  <a:cxnLst/>
                  <a:rect l="0" t="0" r="0" b="0"/>
                  <a:pathLst>
                    <a:path w="120000" h="120000" extrusionOk="0">
                      <a:moveTo>
                        <a:pt x="0" y="0"/>
                      </a:moveTo>
                      <a:lnTo>
                        <a:pt x="120000" y="0"/>
                      </a:lnTo>
                      <a:lnTo>
                        <a:pt x="118579" y="12654"/>
                      </a:lnTo>
                      <a:cubicBezTo>
                        <a:pt x="108927" y="75737"/>
                        <a:pt x="86333" y="120000"/>
                        <a:pt x="60000" y="120000"/>
                      </a:cubicBezTo>
                      <a:cubicBezTo>
                        <a:pt x="33666" y="120000"/>
                        <a:pt x="11072" y="75737"/>
                        <a:pt x="1420" y="12654"/>
                      </a:cubicBezTo>
                      <a:close/>
                    </a:path>
                  </a:pathLst>
                </a:custGeom>
                <a:solidFill>
                  <a:schemeClr val="lt1"/>
                </a:solidFill>
                <a:ln w="19050"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232" name="Shape 232"/>
              <p:cNvSpPr txBox="1"/>
              <p:nvPr/>
            </p:nvSpPr>
            <p:spPr>
              <a:xfrm>
                <a:off x="1249288" y="2800350"/>
                <a:ext cx="1250400" cy="338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700" b="1">
                    <a:solidFill>
                      <a:schemeClr val="accent4"/>
                    </a:solidFill>
                    <a:latin typeface="Arial"/>
                    <a:ea typeface="Arial"/>
                    <a:cs typeface="Arial"/>
                    <a:sym typeface="Arial"/>
                  </a:rPr>
                  <a:t>MODERN SOFTWARE</a:t>
                </a:r>
              </a:p>
              <a:p>
                <a:pPr marL="0" marR="0" lvl="0" indent="0" algn="ctr" rtl="0">
                  <a:spcBef>
                    <a:spcPts val="0"/>
                  </a:spcBef>
                  <a:buSzPct val="25000"/>
                  <a:buNone/>
                </a:pPr>
                <a:r>
                  <a:rPr lang="en-US" sz="700" b="1">
                    <a:solidFill>
                      <a:schemeClr val="accent4"/>
                    </a:solidFill>
                    <a:latin typeface="Arial"/>
                    <a:ea typeface="Arial"/>
                    <a:cs typeface="Arial"/>
                    <a:sym typeface="Arial"/>
                  </a:rPr>
                  <a:t>METHODOLOGY</a:t>
                </a:r>
              </a:p>
            </p:txBody>
          </p:sp>
          <p:sp>
            <p:nvSpPr>
              <p:cNvPr id="233" name="Shape 233"/>
              <p:cNvSpPr txBox="1"/>
              <p:nvPr/>
            </p:nvSpPr>
            <p:spPr>
              <a:xfrm>
                <a:off x="1152206" y="2114550"/>
                <a:ext cx="14445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lt1"/>
                    </a:solidFill>
                    <a:latin typeface="Arial"/>
                    <a:ea typeface="Arial"/>
                    <a:cs typeface="Arial"/>
                    <a:sym typeface="Arial"/>
                  </a:rPr>
                  <a:t>Agile Software</a:t>
                </a:r>
              </a:p>
              <a:p>
                <a:pPr marL="0" marR="0" lvl="0" indent="0" algn="ctr" rtl="0">
                  <a:spcBef>
                    <a:spcPts val="0"/>
                  </a:spcBef>
                  <a:buSzPct val="25000"/>
                  <a:buNone/>
                </a:pPr>
                <a:r>
                  <a:rPr lang="en-US" sz="1200" b="1">
                    <a:solidFill>
                      <a:schemeClr val="lt1"/>
                    </a:solidFill>
                    <a:latin typeface="Arial"/>
                    <a:ea typeface="Arial"/>
                    <a:cs typeface="Arial"/>
                    <a:sym typeface="Arial"/>
                  </a:rPr>
                  <a:t>Methodologies</a:t>
                </a:r>
              </a:p>
            </p:txBody>
          </p:sp>
        </p:grpSp>
        <p:grpSp>
          <p:nvGrpSpPr>
            <p:cNvPr id="234" name="Shape 234"/>
            <p:cNvGrpSpPr/>
            <p:nvPr/>
          </p:nvGrpSpPr>
          <p:grpSpPr>
            <a:xfrm>
              <a:off x="3749039" y="1611313"/>
              <a:ext cx="1645800" cy="1645940"/>
              <a:chOff x="3749039" y="1687513"/>
              <a:chExt cx="1645800" cy="1645940"/>
            </a:xfrm>
          </p:grpSpPr>
          <p:grpSp>
            <p:nvGrpSpPr>
              <p:cNvPr id="235" name="Shape 235"/>
              <p:cNvGrpSpPr/>
              <p:nvPr/>
            </p:nvGrpSpPr>
            <p:grpSpPr>
              <a:xfrm>
                <a:off x="3749039" y="1687513"/>
                <a:ext cx="1645800" cy="1645940"/>
                <a:chOff x="4069079" y="1687513"/>
                <a:chExt cx="1645800" cy="1645940"/>
              </a:xfrm>
            </p:grpSpPr>
            <p:sp>
              <p:nvSpPr>
                <p:cNvPr id="236" name="Shape 236"/>
                <p:cNvSpPr/>
                <p:nvPr/>
              </p:nvSpPr>
              <p:spPr>
                <a:xfrm>
                  <a:off x="4069079" y="1687513"/>
                  <a:ext cx="1645800" cy="1645800"/>
                </a:xfrm>
                <a:prstGeom prst="ellipse">
                  <a:avLst/>
                </a:prstGeom>
                <a:solidFill>
                  <a:schemeClr val="accent2"/>
                </a:solidFill>
                <a:ln w="19050"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37" name="Shape 237"/>
                <p:cNvSpPr/>
                <p:nvPr/>
              </p:nvSpPr>
              <p:spPr>
                <a:xfrm>
                  <a:off x="4115357" y="2771553"/>
                  <a:ext cx="1553400" cy="561900"/>
                </a:xfrm>
                <a:custGeom>
                  <a:avLst/>
                  <a:gdLst/>
                  <a:ahLst/>
                  <a:cxnLst/>
                  <a:rect l="0" t="0" r="0" b="0"/>
                  <a:pathLst>
                    <a:path w="120000" h="120000" extrusionOk="0">
                      <a:moveTo>
                        <a:pt x="0" y="0"/>
                      </a:moveTo>
                      <a:lnTo>
                        <a:pt x="120000" y="0"/>
                      </a:lnTo>
                      <a:lnTo>
                        <a:pt x="118579" y="12654"/>
                      </a:lnTo>
                      <a:cubicBezTo>
                        <a:pt x="108927" y="75737"/>
                        <a:pt x="86333" y="120000"/>
                        <a:pt x="60000" y="120000"/>
                      </a:cubicBezTo>
                      <a:cubicBezTo>
                        <a:pt x="33666" y="120000"/>
                        <a:pt x="11072" y="75737"/>
                        <a:pt x="1420" y="12654"/>
                      </a:cubicBezTo>
                      <a:close/>
                    </a:path>
                  </a:pathLst>
                </a:custGeom>
                <a:solidFill>
                  <a:schemeClr val="lt1"/>
                </a:solidFill>
                <a:ln w="19050"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238" name="Shape 238"/>
              <p:cNvSpPr txBox="1"/>
              <p:nvPr/>
            </p:nvSpPr>
            <p:spPr>
              <a:xfrm>
                <a:off x="3946768" y="2800350"/>
                <a:ext cx="1250400" cy="338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700" b="1">
                    <a:solidFill>
                      <a:schemeClr val="accent2"/>
                    </a:solidFill>
                    <a:latin typeface="Arial"/>
                    <a:ea typeface="Arial"/>
                    <a:cs typeface="Arial"/>
                    <a:sym typeface="Arial"/>
                  </a:rPr>
                  <a:t>MODERN SOFTWARE</a:t>
                </a:r>
              </a:p>
              <a:p>
                <a:pPr marL="0" marR="0" lvl="0" indent="0" algn="ctr" rtl="0">
                  <a:spcBef>
                    <a:spcPts val="0"/>
                  </a:spcBef>
                  <a:buSzPct val="25000"/>
                  <a:buNone/>
                </a:pPr>
                <a:r>
                  <a:rPr lang="en-US" sz="700" b="1">
                    <a:solidFill>
                      <a:schemeClr val="accent2"/>
                    </a:solidFill>
                    <a:latin typeface="Arial"/>
                    <a:ea typeface="Arial"/>
                    <a:cs typeface="Arial"/>
                    <a:sym typeface="Arial"/>
                  </a:rPr>
                  <a:t>METHODOLOGY</a:t>
                </a:r>
              </a:p>
            </p:txBody>
          </p:sp>
          <p:sp>
            <p:nvSpPr>
              <p:cNvPr id="239" name="Shape 239"/>
              <p:cNvSpPr txBox="1"/>
              <p:nvPr/>
            </p:nvSpPr>
            <p:spPr>
              <a:xfrm>
                <a:off x="3933044" y="2114550"/>
                <a:ext cx="12780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lt1"/>
                    </a:solidFill>
                    <a:latin typeface="Arial"/>
                    <a:ea typeface="Arial"/>
                    <a:cs typeface="Arial"/>
                    <a:sym typeface="Arial"/>
                  </a:rPr>
                  <a:t>Lean Startup</a:t>
                </a:r>
              </a:p>
              <a:p>
                <a:pPr marL="0" marR="0" lvl="0" indent="0" algn="ctr" rtl="0">
                  <a:spcBef>
                    <a:spcPts val="0"/>
                  </a:spcBef>
                  <a:buSzPct val="25000"/>
                  <a:buNone/>
                </a:pPr>
                <a:r>
                  <a:rPr lang="en-US" sz="1200" b="1">
                    <a:solidFill>
                      <a:schemeClr val="lt1"/>
                    </a:solidFill>
                    <a:latin typeface="Arial"/>
                    <a:ea typeface="Arial"/>
                    <a:cs typeface="Arial"/>
                    <a:sym typeface="Arial"/>
                  </a:rPr>
                  <a:t>Techniques</a:t>
                </a:r>
              </a:p>
            </p:txBody>
          </p:sp>
        </p:grpSp>
        <p:grpSp>
          <p:nvGrpSpPr>
            <p:cNvPr id="240" name="Shape 240"/>
            <p:cNvGrpSpPr/>
            <p:nvPr/>
          </p:nvGrpSpPr>
          <p:grpSpPr>
            <a:xfrm>
              <a:off x="6446519" y="1611313"/>
              <a:ext cx="1645800" cy="1645940"/>
              <a:chOff x="6446519" y="1687513"/>
              <a:chExt cx="1645800" cy="1645940"/>
            </a:xfrm>
          </p:grpSpPr>
          <p:grpSp>
            <p:nvGrpSpPr>
              <p:cNvPr id="241" name="Shape 241"/>
              <p:cNvGrpSpPr/>
              <p:nvPr/>
            </p:nvGrpSpPr>
            <p:grpSpPr>
              <a:xfrm>
                <a:off x="6446519" y="1687513"/>
                <a:ext cx="1645800" cy="1645940"/>
                <a:chOff x="6354522" y="1687513"/>
                <a:chExt cx="1645800" cy="1645940"/>
              </a:xfrm>
            </p:grpSpPr>
            <p:sp>
              <p:nvSpPr>
                <p:cNvPr id="242" name="Shape 242"/>
                <p:cNvSpPr/>
                <p:nvPr/>
              </p:nvSpPr>
              <p:spPr>
                <a:xfrm>
                  <a:off x="6354522" y="1687513"/>
                  <a:ext cx="1645800" cy="1645800"/>
                </a:xfrm>
                <a:prstGeom prst="ellipse">
                  <a:avLst/>
                </a:prstGeom>
                <a:solidFill>
                  <a:schemeClr val="accent3"/>
                </a:solidFill>
                <a:ln w="19050"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43" name="Shape 243"/>
                <p:cNvSpPr/>
                <p:nvPr/>
              </p:nvSpPr>
              <p:spPr>
                <a:xfrm>
                  <a:off x="6400800" y="2771553"/>
                  <a:ext cx="1553400" cy="561900"/>
                </a:xfrm>
                <a:custGeom>
                  <a:avLst/>
                  <a:gdLst/>
                  <a:ahLst/>
                  <a:cxnLst/>
                  <a:rect l="0" t="0" r="0" b="0"/>
                  <a:pathLst>
                    <a:path w="120000" h="120000" extrusionOk="0">
                      <a:moveTo>
                        <a:pt x="0" y="0"/>
                      </a:moveTo>
                      <a:lnTo>
                        <a:pt x="120000" y="0"/>
                      </a:lnTo>
                      <a:lnTo>
                        <a:pt x="118579" y="12654"/>
                      </a:lnTo>
                      <a:cubicBezTo>
                        <a:pt x="108927" y="75737"/>
                        <a:pt x="86333" y="120000"/>
                        <a:pt x="60000" y="120000"/>
                      </a:cubicBezTo>
                      <a:cubicBezTo>
                        <a:pt x="33666" y="120000"/>
                        <a:pt x="11072" y="75737"/>
                        <a:pt x="1420" y="12654"/>
                      </a:cubicBezTo>
                      <a:close/>
                    </a:path>
                  </a:pathLst>
                </a:custGeom>
                <a:solidFill>
                  <a:schemeClr val="lt1"/>
                </a:solidFill>
                <a:ln w="19050"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244" name="Shape 244"/>
              <p:cNvSpPr txBox="1"/>
              <p:nvPr/>
            </p:nvSpPr>
            <p:spPr>
              <a:xfrm>
                <a:off x="6644248" y="2800350"/>
                <a:ext cx="1250400" cy="338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700" b="1">
                    <a:solidFill>
                      <a:schemeClr val="accent3"/>
                    </a:solidFill>
                    <a:latin typeface="Arial"/>
                    <a:ea typeface="Arial"/>
                    <a:cs typeface="Arial"/>
                    <a:sym typeface="Arial"/>
                  </a:rPr>
                  <a:t>MODERN SOFTWARE</a:t>
                </a:r>
              </a:p>
              <a:p>
                <a:pPr marL="0" marR="0" lvl="0" indent="0" algn="ctr" rtl="0">
                  <a:spcBef>
                    <a:spcPts val="0"/>
                  </a:spcBef>
                  <a:buSzPct val="25000"/>
                  <a:buNone/>
                </a:pPr>
                <a:r>
                  <a:rPr lang="en-US" sz="700" b="1">
                    <a:solidFill>
                      <a:schemeClr val="accent3"/>
                    </a:solidFill>
                    <a:latin typeface="Arial"/>
                    <a:ea typeface="Arial"/>
                    <a:cs typeface="Arial"/>
                    <a:sym typeface="Arial"/>
                  </a:rPr>
                  <a:t>METHODOLOGY</a:t>
                </a:r>
              </a:p>
            </p:txBody>
          </p:sp>
          <p:sp>
            <p:nvSpPr>
              <p:cNvPr id="245" name="Shape 245"/>
              <p:cNvSpPr txBox="1"/>
              <p:nvPr/>
            </p:nvSpPr>
            <p:spPr>
              <a:xfrm>
                <a:off x="6600067" y="2114550"/>
                <a:ext cx="13389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lt1"/>
                    </a:solidFill>
                    <a:latin typeface="Arial"/>
                    <a:ea typeface="Arial"/>
                    <a:cs typeface="Arial"/>
                    <a:sym typeface="Arial"/>
                  </a:rPr>
                  <a:t>Optimized for</a:t>
                </a:r>
              </a:p>
              <a:p>
                <a:pPr marL="0" marR="0" lvl="0" indent="0" algn="ctr" rtl="0">
                  <a:spcBef>
                    <a:spcPts val="0"/>
                  </a:spcBef>
                  <a:buSzPct val="25000"/>
                  <a:buNone/>
                </a:pPr>
                <a:r>
                  <a:rPr lang="en-US" sz="1200" b="1">
                    <a:solidFill>
                      <a:schemeClr val="lt1"/>
                    </a:solidFill>
                    <a:latin typeface="Arial"/>
                    <a:ea typeface="Arial"/>
                    <a:cs typeface="Arial"/>
                    <a:sym typeface="Arial"/>
                  </a:rPr>
                  <a:t>Change</a:t>
                </a:r>
              </a:p>
            </p:txBody>
          </p:sp>
        </p:grpSp>
      </p:grpSp>
    </p:spTree>
  </p:cSld>
  <p:clrMapOvr>
    <a:masterClrMapping/>
  </p:clrMapOvr>
  <p:transition xmlns:p14="http://schemas.microsoft.com/office/powerpoint/2010/mai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Shape 251" descr="startup_tech_meeting2.jpg"/>
          <p:cNvPicPr preferRelativeResize="0">
            <a:picLocks noGrp="1"/>
          </p:cNvPicPr>
          <p:nvPr>
            <p:ph type="pic" idx="2"/>
          </p:nvPr>
        </p:nvPicPr>
        <p:blipFill rotWithShape="1">
          <a:blip r:embed="rId3">
            <a:alphaModFix amt="30000"/>
          </a:blip>
          <a:srcRect t="8402" b="8402"/>
          <a:stretch/>
        </p:blipFill>
        <p:spPr>
          <a:xfrm>
            <a:off x="114300" y="112713"/>
            <a:ext cx="8915400" cy="4918200"/>
          </a:xfrm>
          <a:prstGeom prst="rect">
            <a:avLst/>
          </a:prstGeom>
          <a:noFill/>
          <a:ln>
            <a:noFill/>
          </a:ln>
        </p:spPr>
      </p:pic>
      <p:pic>
        <p:nvPicPr>
          <p:cNvPr id="252" name="Shape 252"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253" name="Shape 253"/>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02</a:t>
            </a:r>
          </a:p>
        </p:txBody>
      </p:sp>
      <p:pic>
        <p:nvPicPr>
          <p:cNvPr id="254" name="Shape 254"/>
          <p:cNvPicPr preferRelativeResize="0"/>
          <p:nvPr/>
        </p:nvPicPr>
        <p:blipFill rotWithShape="1">
          <a:blip r:embed="rId5">
            <a:alphaModFix/>
          </a:blip>
          <a:srcRect/>
          <a:stretch/>
        </p:blipFill>
        <p:spPr>
          <a:xfrm>
            <a:off x="371697" y="4482250"/>
            <a:ext cx="1725900" cy="361500"/>
          </a:xfrm>
          <a:prstGeom prst="rect">
            <a:avLst/>
          </a:prstGeom>
          <a:noFill/>
          <a:ln>
            <a:noFill/>
          </a:ln>
        </p:spPr>
      </p:pic>
      <p:sp>
        <p:nvSpPr>
          <p:cNvPr id="255" name="Shape 255"/>
          <p:cNvSpPr txBox="1"/>
          <p:nvPr/>
        </p:nvSpPr>
        <p:spPr>
          <a:xfrm>
            <a:off x="888000" y="1492075"/>
            <a:ext cx="7368000" cy="15711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rPr>
              <a:t>Allstate created CompoZed Labs—based on Pivotal Labs—to operate like a startup, and put an idea in front of a customer in a week [opposed to a year]</a:t>
            </a:r>
            <a:r>
              <a:rPr lang="en-US" sz="3000">
                <a:solidFill>
                  <a:srgbClr val="FFFFFF"/>
                </a:solidFill>
                <a:latin typeface="Arial"/>
                <a:ea typeface="Arial"/>
                <a:cs typeface="Arial"/>
                <a:sym typeface="Arial"/>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descr="code-820275_1920.jpg"/>
          <p:cNvPicPr preferRelativeResize="0"/>
          <p:nvPr/>
        </p:nvPicPr>
        <p:blipFill rotWithShape="1">
          <a:blip r:embed="rId3">
            <a:alphaModFix/>
          </a:blip>
          <a:srcRect t="7391" b="9841"/>
          <a:stretch/>
        </p:blipFill>
        <p:spPr>
          <a:xfrm>
            <a:off x="114300" y="112014"/>
            <a:ext cx="8915400" cy="4919400"/>
          </a:xfrm>
          <a:prstGeom prst="rect">
            <a:avLst/>
          </a:prstGeom>
          <a:noFill/>
          <a:ln>
            <a:noFill/>
          </a:ln>
        </p:spPr>
      </p:pic>
      <p:sp>
        <p:nvSpPr>
          <p:cNvPr id="262" name="Shape 262"/>
          <p:cNvSpPr/>
          <p:nvPr/>
        </p:nvSpPr>
        <p:spPr>
          <a:xfrm>
            <a:off x="114300" y="112014"/>
            <a:ext cx="8915400" cy="4919400"/>
          </a:xfrm>
          <a:prstGeom prst="rect">
            <a:avLst/>
          </a:prstGeom>
          <a:solidFill>
            <a:srgbClr val="182730">
              <a:alpha val="80000"/>
            </a:srgbClr>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63" name="Shape 263" descr="pivotal_white.png"/>
          <p:cNvPicPr preferRelativeResize="0"/>
          <p:nvPr/>
        </p:nvPicPr>
        <p:blipFill rotWithShape="1">
          <a:blip r:embed="rId4">
            <a:alphaModFix/>
          </a:blip>
          <a:srcRect/>
          <a:stretch/>
        </p:blipFill>
        <p:spPr>
          <a:xfrm>
            <a:off x="8098904" y="4711215"/>
            <a:ext cx="755700" cy="185700"/>
          </a:xfrm>
          <a:prstGeom prst="rect">
            <a:avLst/>
          </a:prstGeom>
          <a:noFill/>
          <a:ln>
            <a:noFill/>
          </a:ln>
        </p:spPr>
      </p:pic>
      <p:sp>
        <p:nvSpPr>
          <p:cNvPr id="264" name="Shape 264"/>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100" b="1">
                <a:solidFill>
                  <a:schemeClr val="lt1"/>
                </a:solidFill>
                <a:latin typeface="Arial"/>
                <a:ea typeface="Arial"/>
                <a:cs typeface="Arial"/>
                <a:sym typeface="Arial"/>
              </a:rPr>
              <a:t>03</a:t>
            </a:r>
          </a:p>
        </p:txBody>
      </p:sp>
      <p:sp>
        <p:nvSpPr>
          <p:cNvPr id="265" name="Shape 265"/>
          <p:cNvSpPr txBox="1"/>
          <p:nvPr/>
        </p:nvSpPr>
        <p:spPr>
          <a:xfrm>
            <a:off x="888000" y="1130850"/>
            <a:ext cx="7368000" cy="19323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rPr>
              <a:t>Daimler’s connected car application [Mercedes me] </a:t>
            </a:r>
            <a:r>
              <a:rPr lang="en-US" sz="3000">
                <a:solidFill>
                  <a:schemeClr val="lt1"/>
                </a:solidFill>
              </a:rPr>
              <a:t>is built on top of Pivotal technology, and gives drivers real-time information about the status of their cars through their smartphones and smartwatches.</a:t>
            </a:r>
          </a:p>
        </p:txBody>
      </p:sp>
      <p:pic>
        <p:nvPicPr>
          <p:cNvPr id="266" name="Shape 266"/>
          <p:cNvPicPr preferRelativeResize="0"/>
          <p:nvPr/>
        </p:nvPicPr>
        <p:blipFill rotWithShape="1">
          <a:blip r:embed="rId5">
            <a:alphaModFix/>
          </a:blip>
          <a:srcRect/>
          <a:stretch/>
        </p:blipFill>
        <p:spPr>
          <a:xfrm>
            <a:off x="380657" y="4428151"/>
            <a:ext cx="864900" cy="51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Shape 272" descr="3021752-slide-s-2-why-square-designed-its-new-offices-to-work-like-a-city.jpg"/>
          <p:cNvPicPr preferRelativeResize="0"/>
          <p:nvPr/>
        </p:nvPicPr>
        <p:blipFill rotWithShape="1">
          <a:blip r:embed="rId3">
            <a:alphaModFix/>
          </a:blip>
          <a:srcRect t="5349" b="5349"/>
          <a:stretch/>
        </p:blipFill>
        <p:spPr>
          <a:xfrm>
            <a:off x="114300" y="112014"/>
            <a:ext cx="8915400" cy="4919400"/>
          </a:xfrm>
          <a:prstGeom prst="rect">
            <a:avLst/>
          </a:prstGeom>
          <a:noFill/>
          <a:ln>
            <a:noFill/>
          </a:ln>
        </p:spPr>
      </p:pic>
      <p:sp>
        <p:nvSpPr>
          <p:cNvPr id="273" name="Shape 273"/>
          <p:cNvSpPr/>
          <p:nvPr/>
        </p:nvSpPr>
        <p:spPr>
          <a:xfrm>
            <a:off x="114300" y="112014"/>
            <a:ext cx="8915400" cy="4919400"/>
          </a:xfrm>
          <a:prstGeom prst="rect">
            <a:avLst/>
          </a:prstGeom>
          <a:solidFill>
            <a:srgbClr val="22313C">
              <a:alpha val="69800"/>
            </a:srgbClr>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74" name="Shape 274" descr="pivotal_white.png"/>
          <p:cNvPicPr preferRelativeResize="0"/>
          <p:nvPr/>
        </p:nvPicPr>
        <p:blipFill rotWithShape="1">
          <a:blip r:embed="rId4">
            <a:alphaModFix/>
          </a:blip>
          <a:srcRect/>
          <a:stretch/>
        </p:blipFill>
        <p:spPr>
          <a:xfrm>
            <a:off x="8098904" y="4711215"/>
            <a:ext cx="755700" cy="185700"/>
          </a:xfrm>
          <a:prstGeom prst="rect">
            <a:avLst/>
          </a:prstGeom>
          <a:noFill/>
          <a:ln>
            <a:noFill/>
          </a:ln>
        </p:spPr>
      </p:pic>
      <p:sp>
        <p:nvSpPr>
          <p:cNvPr id="275" name="Shape 275"/>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100" b="1">
                <a:solidFill>
                  <a:schemeClr val="lt1"/>
                </a:solidFill>
                <a:latin typeface="Arial"/>
                <a:ea typeface="Arial"/>
                <a:cs typeface="Arial"/>
                <a:sym typeface="Arial"/>
              </a:rPr>
              <a:t>03</a:t>
            </a:r>
          </a:p>
        </p:txBody>
      </p:sp>
      <p:pic>
        <p:nvPicPr>
          <p:cNvPr id="276" name="Shape 276"/>
          <p:cNvPicPr preferRelativeResize="0"/>
          <p:nvPr/>
        </p:nvPicPr>
        <p:blipFill rotWithShape="1">
          <a:blip r:embed="rId5">
            <a:alphaModFix/>
          </a:blip>
          <a:srcRect/>
          <a:stretch/>
        </p:blipFill>
        <p:spPr>
          <a:xfrm>
            <a:off x="378891" y="4201828"/>
            <a:ext cx="695100" cy="695100"/>
          </a:xfrm>
          <a:prstGeom prst="rect">
            <a:avLst/>
          </a:prstGeom>
          <a:noFill/>
          <a:ln>
            <a:noFill/>
          </a:ln>
        </p:spPr>
      </p:pic>
      <p:sp>
        <p:nvSpPr>
          <p:cNvPr id="277" name="Shape 277"/>
          <p:cNvSpPr txBox="1"/>
          <p:nvPr/>
        </p:nvSpPr>
        <p:spPr>
          <a:xfrm>
            <a:off x="888000" y="1267625"/>
            <a:ext cx="7368000" cy="17955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rPr>
              <a:t>General Electric’s industrial IoT platform [GE Predix] is built on top of Pivotal technology, and is transforming GE into a software and analytics company</a:t>
            </a:r>
            <a:r>
              <a:rPr lang="en-US" sz="3000">
                <a:solidFill>
                  <a:srgbClr val="FFFFFF"/>
                </a:solidFill>
                <a:latin typeface="Arial"/>
                <a:ea typeface="Arial"/>
                <a:cs typeface="Arial"/>
                <a:sym typeface="Arial"/>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Shape 283"/>
          <p:cNvPicPr preferRelativeResize="0">
            <a:picLocks noGrp="1"/>
          </p:cNvPicPr>
          <p:nvPr>
            <p:ph type="pic" idx="2"/>
          </p:nvPr>
        </p:nvPicPr>
        <p:blipFill rotWithShape="1">
          <a:blip r:embed="rId3">
            <a:alphaModFix/>
          </a:blip>
          <a:srcRect t="961" b="970"/>
          <a:stretch/>
        </p:blipFill>
        <p:spPr>
          <a:xfrm>
            <a:off x="114300" y="112713"/>
            <a:ext cx="8915400" cy="4918200"/>
          </a:xfrm>
          <a:prstGeom prst="rect">
            <a:avLst/>
          </a:prstGeom>
          <a:noFill/>
          <a:ln>
            <a:noFill/>
          </a:ln>
        </p:spPr>
      </p:pic>
      <p:pic>
        <p:nvPicPr>
          <p:cNvPr id="284" name="Shape 284"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285" name="Shape 285"/>
          <p:cNvSpPr/>
          <p:nvPr/>
        </p:nvSpPr>
        <p:spPr>
          <a:xfrm>
            <a:off x="457200" y="329184"/>
            <a:ext cx="3657600" cy="861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19B392"/>
                </a:solidFill>
                <a:latin typeface="Arial"/>
                <a:ea typeface="Arial"/>
                <a:cs typeface="Arial"/>
                <a:sym typeface="Arial"/>
              </a:rPr>
              <a:t>Modern Cloud-Native Enterprise</a:t>
            </a:r>
          </a:p>
          <a:p>
            <a:pPr marL="0" marR="0" lvl="0" indent="0" algn="l" rtl="0">
              <a:spcBef>
                <a:spcPts val="0"/>
              </a:spcBef>
              <a:buSzPct val="25000"/>
              <a:buNone/>
            </a:pPr>
            <a:r>
              <a:rPr lang="en-US" sz="1300">
                <a:solidFill>
                  <a:srgbClr val="3F3F3F"/>
                </a:solidFill>
                <a:latin typeface="Arial"/>
                <a:ea typeface="Arial"/>
                <a:cs typeface="Arial"/>
                <a:sym typeface="Arial"/>
              </a:rPr>
              <a:t>Building high-quality software at start-up speed requires modern software methodologies, cloud platform, and data tools</a:t>
            </a:r>
          </a:p>
        </p:txBody>
      </p:sp>
    </p:spTree>
  </p:cSld>
  <p:clrMapOvr>
    <a:masterClrMapping/>
  </p:clrMapOvr>
  <p:transition xmlns:p14="http://schemas.microsoft.com/office/powerpoint/2010/mai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title"/>
          </p:nvPr>
        </p:nvSpPr>
        <p:spPr>
          <a:xfrm>
            <a:off x="279880" y="257537"/>
            <a:ext cx="9035699"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400" b="0" i="0" u="none" strike="noStrike" cap="none" dirty="0">
                <a:solidFill>
                  <a:schemeClr val="accent1"/>
                </a:solidFill>
                <a:latin typeface="Arial"/>
                <a:ea typeface="Arial"/>
                <a:cs typeface="Arial"/>
                <a:sym typeface="Arial"/>
              </a:rPr>
              <a:t>What </a:t>
            </a:r>
            <a:r>
              <a:rPr lang="en-US" sz="2400" b="0" i="0" u="none" strike="noStrike" cap="none" dirty="0" smtClean="0">
                <a:solidFill>
                  <a:schemeClr val="accent1"/>
                </a:solidFill>
                <a:latin typeface="Arial"/>
                <a:ea typeface="Arial"/>
                <a:cs typeface="Arial"/>
                <a:sym typeface="Arial"/>
              </a:rPr>
              <a:t>Raytheon </a:t>
            </a:r>
            <a:r>
              <a:rPr lang="en-US" sz="2400" b="0" i="0" u="none" strike="noStrike" cap="none" dirty="0">
                <a:solidFill>
                  <a:schemeClr val="accent1"/>
                </a:solidFill>
                <a:latin typeface="Arial"/>
                <a:ea typeface="Arial"/>
                <a:cs typeface="Arial"/>
                <a:sym typeface="Arial"/>
              </a:rPr>
              <a:t>Wants To Achieve</a:t>
            </a:r>
          </a:p>
        </p:txBody>
      </p:sp>
      <p:sp>
        <p:nvSpPr>
          <p:cNvPr id="61" name="Shape 61"/>
          <p:cNvSpPr txBox="1">
            <a:spLocks noGrp="1"/>
          </p:cNvSpPr>
          <p:nvPr>
            <p:ph type="body" idx="2"/>
          </p:nvPr>
        </p:nvSpPr>
        <p:spPr>
          <a:xfrm>
            <a:off x="111410" y="909746"/>
            <a:ext cx="9124503" cy="2510614"/>
          </a:xfrm>
          <a:prstGeom prst="rect">
            <a:avLst/>
          </a:prstGeom>
          <a:noFill/>
          <a:ln>
            <a:noFill/>
          </a:ln>
        </p:spPr>
        <p:txBody>
          <a:bodyPr lIns="91425" tIns="91425" rIns="91425" bIns="91425" anchor="t" anchorCtr="0">
            <a:noAutofit/>
          </a:bodyPr>
          <a:lstStyle/>
          <a:p>
            <a:pPr marL="228600" marR="0" lvl="0" indent="-228600" algn="l" rtl="0">
              <a:lnSpc>
                <a:spcPct val="200000"/>
              </a:lnSpc>
              <a:spcBef>
                <a:spcPts val="0"/>
              </a:spcBef>
              <a:spcAft>
                <a:spcPts val="0"/>
              </a:spcAft>
              <a:buClr>
                <a:srgbClr val="3F3F3F"/>
              </a:buClr>
              <a:buSzPct val="110000"/>
              <a:buFont typeface="Arial"/>
              <a:buChar char="•"/>
            </a:pPr>
            <a:r>
              <a:rPr lang="en-US" sz="1600" b="0" i="0" u="none" strike="noStrike" cap="none" dirty="0" smtClean="0">
                <a:solidFill>
                  <a:schemeClr val="dk2"/>
                </a:solidFill>
                <a:sym typeface="Arial"/>
              </a:rPr>
              <a:t>Provide modern application platform service to </a:t>
            </a:r>
            <a:r>
              <a:rPr lang="en-US" sz="1600" b="0" dirty="0" smtClean="0"/>
              <a:t>business units</a:t>
            </a:r>
            <a:endParaRPr lang="en-US" sz="1600" b="0" i="0" u="none" strike="noStrike" cap="none" dirty="0" smtClean="0">
              <a:solidFill>
                <a:schemeClr val="dk2"/>
              </a:solidFill>
              <a:sym typeface="Arial"/>
            </a:endParaRPr>
          </a:p>
          <a:p>
            <a:pPr marL="228600" marR="0" lvl="0" indent="-228600" algn="l" rtl="0">
              <a:lnSpc>
                <a:spcPct val="200000"/>
              </a:lnSpc>
              <a:spcBef>
                <a:spcPts val="0"/>
              </a:spcBef>
              <a:spcAft>
                <a:spcPts val="0"/>
              </a:spcAft>
              <a:buClr>
                <a:srgbClr val="3F3F3F"/>
              </a:buClr>
              <a:buSzPct val="110000"/>
              <a:buFont typeface="Arial"/>
              <a:buChar char="•"/>
            </a:pPr>
            <a:r>
              <a:rPr lang="en-US" sz="1600" b="0" i="0" u="none" strike="noStrike" cap="none" dirty="0" smtClean="0">
                <a:solidFill>
                  <a:schemeClr val="dk2"/>
                </a:solidFill>
                <a:sym typeface="Arial"/>
              </a:rPr>
              <a:t>Drive </a:t>
            </a:r>
            <a:r>
              <a:rPr lang="en-US" sz="1600" b="0" i="0" u="none" strike="noStrike" cap="none" dirty="0" err="1" smtClean="0">
                <a:solidFill>
                  <a:schemeClr val="dk2"/>
                </a:solidFill>
                <a:sym typeface="Arial"/>
              </a:rPr>
              <a:t>DevOps</a:t>
            </a:r>
            <a:r>
              <a:rPr lang="en-US" sz="1600" b="0" i="0" u="none" strike="noStrike" cap="none" dirty="0" smtClean="0">
                <a:solidFill>
                  <a:schemeClr val="dk2"/>
                </a:solidFill>
                <a:sym typeface="Arial"/>
              </a:rPr>
              <a:t> efficiencies, culture change through self-service </a:t>
            </a:r>
            <a:r>
              <a:rPr lang="en-US" sz="1600" b="0" dirty="0" smtClean="0"/>
              <a:t>&amp; </a:t>
            </a:r>
            <a:r>
              <a:rPr lang="en-US" sz="1600" b="0" i="0" u="none" strike="noStrike" cap="none" dirty="0" smtClean="0">
                <a:solidFill>
                  <a:schemeClr val="dk2"/>
                </a:solidFill>
                <a:sym typeface="Arial"/>
              </a:rPr>
              <a:t>hyper-automation</a:t>
            </a:r>
            <a:endParaRPr lang="en-US" sz="1600" b="0" i="0" u="none" strike="noStrike" cap="none" dirty="0">
              <a:solidFill>
                <a:schemeClr val="dk2"/>
              </a:solidFill>
              <a:sym typeface="Arial"/>
            </a:endParaRPr>
          </a:p>
          <a:p>
            <a:pPr marL="228600" marR="0" lvl="0" indent="-228600" algn="l" rtl="0">
              <a:lnSpc>
                <a:spcPct val="200000"/>
              </a:lnSpc>
              <a:spcBef>
                <a:spcPts val="0"/>
              </a:spcBef>
              <a:spcAft>
                <a:spcPts val="0"/>
              </a:spcAft>
              <a:buClr>
                <a:srgbClr val="3F3F3F"/>
              </a:buClr>
              <a:buSzPct val="110000"/>
              <a:buFont typeface="Arial"/>
              <a:buChar char="•"/>
            </a:pPr>
            <a:r>
              <a:rPr lang="en-US" sz="1600" b="0" dirty="0" smtClean="0"/>
              <a:t>Embrace new cloud native patterns and constructs to speed business innovation</a:t>
            </a:r>
            <a:endParaRPr lang="en-US" sz="1600" b="0" i="0" u="none" strike="noStrike" cap="none" dirty="0">
              <a:solidFill>
                <a:schemeClr val="dk2"/>
              </a:solidFill>
              <a:sym typeface="Arial"/>
            </a:endParaRPr>
          </a:p>
          <a:p>
            <a:pPr marL="228600" marR="0" lvl="0" indent="-228600" algn="l" rtl="0">
              <a:lnSpc>
                <a:spcPct val="200000"/>
              </a:lnSpc>
              <a:spcBef>
                <a:spcPts val="0"/>
              </a:spcBef>
              <a:spcAft>
                <a:spcPts val="0"/>
              </a:spcAft>
              <a:buClr>
                <a:srgbClr val="3F3F3F"/>
              </a:buClr>
              <a:buSzPct val="110000"/>
              <a:buFont typeface="Arial"/>
              <a:buChar char="•"/>
            </a:pPr>
            <a:r>
              <a:rPr lang="en-US" sz="1600" b="0" i="0" u="none" strike="noStrike" cap="none" dirty="0" smtClean="0">
                <a:solidFill>
                  <a:schemeClr val="dk2"/>
                </a:solidFill>
                <a:sym typeface="Arial"/>
              </a:rPr>
              <a:t>Reduce ongoing operations costs and complexity</a:t>
            </a:r>
          </a:p>
          <a:p>
            <a:pPr marL="228600" marR="0" lvl="0" indent="-228600" algn="l" rtl="0">
              <a:lnSpc>
                <a:spcPct val="200000"/>
              </a:lnSpc>
              <a:spcBef>
                <a:spcPts val="0"/>
              </a:spcBef>
              <a:spcAft>
                <a:spcPts val="0"/>
              </a:spcAft>
              <a:buClr>
                <a:srgbClr val="3F3F3F"/>
              </a:buClr>
              <a:buSzPct val="110000"/>
              <a:buFont typeface="Arial"/>
              <a:buChar char="•"/>
            </a:pPr>
            <a:r>
              <a:rPr lang="en-US" sz="1600" b="0" dirty="0" smtClean="0"/>
              <a:t>Improve application security, resiliency, elasticity, manageability, speed of patching</a:t>
            </a:r>
          </a:p>
          <a:p>
            <a:pPr marL="228600" marR="0" lvl="0" indent="-228600" algn="l" rtl="0">
              <a:lnSpc>
                <a:spcPct val="200000"/>
              </a:lnSpc>
              <a:spcBef>
                <a:spcPts val="0"/>
              </a:spcBef>
              <a:spcAft>
                <a:spcPts val="0"/>
              </a:spcAft>
              <a:buClr>
                <a:srgbClr val="3F3F3F"/>
              </a:buClr>
              <a:buSzPct val="110000"/>
              <a:buFont typeface="Arial"/>
              <a:buChar char="•"/>
            </a:pPr>
            <a:r>
              <a:rPr lang="en-US" sz="1600" b="0" i="0" u="none" strike="noStrike" cap="none" dirty="0" smtClean="0">
                <a:solidFill>
                  <a:schemeClr val="dk2"/>
                </a:solidFill>
                <a:sym typeface="Arial"/>
              </a:rPr>
              <a:t>Support cloud choice and portability (</a:t>
            </a:r>
            <a:r>
              <a:rPr lang="en-US" sz="1600" b="0" i="0" u="none" strike="noStrike" cap="none" dirty="0" err="1" smtClean="0">
                <a:solidFill>
                  <a:schemeClr val="dk2"/>
                </a:solidFill>
                <a:sym typeface="Arial"/>
              </a:rPr>
              <a:t>vSphere</a:t>
            </a:r>
            <a:r>
              <a:rPr lang="en-US" sz="1600" b="0" i="0" u="none" strike="noStrike" cap="none" dirty="0" smtClean="0">
                <a:solidFill>
                  <a:schemeClr val="dk2"/>
                </a:solidFill>
                <a:sym typeface="Arial"/>
              </a:rPr>
              <a:t>, </a:t>
            </a:r>
            <a:r>
              <a:rPr lang="en-US" sz="1600" b="0" i="0" u="none" strike="noStrike" cap="none" dirty="0" err="1" smtClean="0">
                <a:solidFill>
                  <a:schemeClr val="dk2"/>
                </a:solidFill>
                <a:sym typeface="Arial"/>
              </a:rPr>
              <a:t>OpenStack</a:t>
            </a:r>
            <a:r>
              <a:rPr lang="en-US" sz="1600" b="0" i="0" u="none" strike="noStrike" cap="none" dirty="0" smtClean="0">
                <a:solidFill>
                  <a:schemeClr val="dk2"/>
                </a:solidFill>
                <a:sym typeface="Arial"/>
              </a:rPr>
              <a:t>, Azure, AWS, Google, </a:t>
            </a:r>
            <a:r>
              <a:rPr lang="en-US" sz="1600" b="0" i="0" u="none" strike="noStrike" cap="none" dirty="0" err="1" smtClean="0">
                <a:solidFill>
                  <a:schemeClr val="dk2"/>
                </a:solidFill>
                <a:sym typeface="Arial"/>
              </a:rPr>
              <a:t>etc</a:t>
            </a:r>
            <a:r>
              <a:rPr lang="en-US" sz="1600" b="0" i="0" u="none" strike="noStrike" cap="none" dirty="0" smtClean="0">
                <a:solidFill>
                  <a:schemeClr val="dk2"/>
                </a:solidFill>
                <a:sym typeface="Arial"/>
              </a:rPr>
              <a:t>)</a:t>
            </a:r>
          </a:p>
          <a:p>
            <a:pPr marL="0" marR="0" lvl="0" indent="0" algn="l" rtl="0">
              <a:lnSpc>
                <a:spcPct val="200000"/>
              </a:lnSpc>
              <a:spcBef>
                <a:spcPts val="0"/>
              </a:spcBef>
              <a:spcAft>
                <a:spcPts val="0"/>
              </a:spcAft>
              <a:buClr>
                <a:srgbClr val="3F3F3F"/>
              </a:buClr>
              <a:buSzPct val="110000"/>
              <a:buNone/>
            </a:pPr>
            <a:endParaRPr lang="en-US" sz="1600" b="0" i="0" u="none" strike="noStrike" cap="none" dirty="0">
              <a:solidFill>
                <a:schemeClr val="dk2"/>
              </a:solidFill>
              <a:sym typeface="Arial"/>
            </a:endParaRPr>
          </a:p>
        </p:txBody>
      </p:sp>
    </p:spTree>
    <p:extLst>
      <p:ext uri="{BB962C8B-B14F-4D97-AF65-F5344CB8AC3E}">
        <p14:creationId xmlns:p14="http://schemas.microsoft.com/office/powerpoint/2010/main" val="4673227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Shape 68"/>
          <p:cNvSpPr txBox="1">
            <a:spLocks noGrp="1"/>
          </p:cNvSpPr>
          <p:nvPr>
            <p:ph type="title"/>
          </p:nvPr>
        </p:nvSpPr>
        <p:spPr>
          <a:xfrm>
            <a:off x="279880" y="257537"/>
            <a:ext cx="9035699"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dirty="0"/>
              <a:t>What’s Important </a:t>
            </a:r>
            <a:r>
              <a:rPr lang="en-US" dirty="0" smtClean="0"/>
              <a:t>to Raytheon’s </a:t>
            </a:r>
            <a:r>
              <a:rPr lang="en-US" dirty="0"/>
              <a:t>Desired Outcomes </a:t>
            </a:r>
          </a:p>
        </p:txBody>
      </p:sp>
      <p:sp>
        <p:nvSpPr>
          <p:cNvPr id="69" name="Shape 69"/>
          <p:cNvSpPr txBox="1">
            <a:spLocks noGrp="1"/>
          </p:cNvSpPr>
          <p:nvPr>
            <p:ph type="body" idx="2"/>
          </p:nvPr>
        </p:nvSpPr>
        <p:spPr>
          <a:xfrm>
            <a:off x="289150" y="818417"/>
            <a:ext cx="8854850" cy="3231000"/>
          </a:xfrm>
          <a:prstGeom prst="rect">
            <a:avLst/>
          </a:prstGeom>
          <a:noFill/>
          <a:ln>
            <a:noFill/>
          </a:ln>
        </p:spPr>
        <p:txBody>
          <a:bodyPr lIns="91425" tIns="91425" rIns="91425" bIns="91425" anchor="t" anchorCtr="0">
            <a:noAutofit/>
          </a:bodyPr>
          <a:lstStyle/>
          <a:p>
            <a:pPr marL="285750" indent="-285750">
              <a:lnSpc>
                <a:spcPct val="100000"/>
              </a:lnSpc>
            </a:pPr>
            <a:r>
              <a:rPr lang="en-US" b="0" dirty="0" smtClean="0"/>
              <a:t>GBS – Speed, Stability, Security as goals for PCF pilot</a:t>
            </a:r>
          </a:p>
          <a:p>
            <a:pPr marL="0" indent="0">
              <a:lnSpc>
                <a:spcPct val="100000"/>
              </a:lnSpc>
              <a:buNone/>
            </a:pPr>
            <a:endParaRPr lang="en-US" b="0" dirty="0" smtClean="0"/>
          </a:p>
          <a:p>
            <a:pPr marL="285750" indent="-285750">
              <a:lnSpc>
                <a:spcPct val="100000"/>
              </a:lnSpc>
            </a:pPr>
            <a:r>
              <a:rPr lang="en-US" b="0" dirty="0" smtClean="0"/>
              <a:t>GBS - </a:t>
            </a:r>
            <a:r>
              <a:rPr lang="en-US" b="0" dirty="0"/>
              <a:t>Kerry Finn - "A platform that supports continuous everything </a:t>
            </a:r>
            <a:r>
              <a:rPr lang="en-US" b="0" dirty="0" err="1"/>
              <a:t>DevOps</a:t>
            </a:r>
            <a:r>
              <a:rPr lang="en-US" b="0" dirty="0"/>
              <a:t> is a key theme of Raytheon's end to end SDLC value stream enablement that helps us move from a variety of SDLC methodologies (e.g. RAD, iterative, waterfall) towards one common agile business outcome based (e.g.  "Deliver Mission/Business solutions with critical capabilities, 50% cheaper, 50% faster with 100% show stopper and critical defects resolved") approach </a:t>
            </a:r>
            <a:r>
              <a:rPr lang="en-US" b="0" dirty="0" smtClean="0"/>
              <a:t>.”</a:t>
            </a:r>
          </a:p>
          <a:p>
            <a:pPr marL="0" marR="0" lvl="0" indent="0" algn="l" rtl="0">
              <a:lnSpc>
                <a:spcPct val="100000"/>
              </a:lnSpc>
              <a:spcBef>
                <a:spcPts val="0"/>
              </a:spcBef>
              <a:spcAft>
                <a:spcPts val="0"/>
              </a:spcAft>
              <a:buClr>
                <a:srgbClr val="3F3F3F"/>
              </a:buClr>
              <a:buSzPct val="110000"/>
              <a:buNone/>
            </a:pPr>
            <a:endParaRPr lang="en-US" b="0" dirty="0" smtClean="0"/>
          </a:p>
          <a:p>
            <a:pPr lvl="0" indent="-228600">
              <a:lnSpc>
                <a:spcPct val="100000"/>
              </a:lnSpc>
            </a:pPr>
            <a:r>
              <a:rPr lang="en-US" b="0" dirty="0" smtClean="0"/>
              <a:t>IIS – </a:t>
            </a:r>
            <a:r>
              <a:rPr lang="en-US" b="0" dirty="0" err="1" smtClean="0"/>
              <a:t>iRAD</a:t>
            </a:r>
            <a:r>
              <a:rPr lang="en-US" b="0" dirty="0" smtClean="0"/>
              <a:t>, </a:t>
            </a:r>
            <a:r>
              <a:rPr lang="en-US" b="0" dirty="0" err="1" smtClean="0"/>
              <a:t>cRAD</a:t>
            </a:r>
            <a:r>
              <a:rPr lang="en-US" b="0" dirty="0" smtClean="0"/>
              <a:t> projects with Pivotal as a Partner. Pathfinder program for Air Force in Boston Labs. DCGS and </a:t>
            </a:r>
            <a:r>
              <a:rPr lang="en-US" b="0" dirty="0" err="1" smtClean="0"/>
              <a:t>DOMino</a:t>
            </a:r>
            <a:r>
              <a:rPr lang="en-US" b="0" dirty="0" smtClean="0"/>
              <a:t> programs as potential opportunities to pair with Pivotal.</a:t>
            </a:r>
            <a:endParaRPr lang="en-US" b="0" dirty="0"/>
          </a:p>
          <a:p>
            <a:pPr marL="0" marR="0" lvl="0" indent="0" algn="l" rtl="0">
              <a:lnSpc>
                <a:spcPct val="100000"/>
              </a:lnSpc>
              <a:spcBef>
                <a:spcPts val="0"/>
              </a:spcBef>
              <a:spcAft>
                <a:spcPts val="0"/>
              </a:spcAft>
              <a:buClr>
                <a:srgbClr val="3F3F3F"/>
              </a:buClr>
              <a:buSzPct val="110000"/>
              <a:buNone/>
            </a:pPr>
            <a:endParaRPr lang="en-US" b="0" dirty="0"/>
          </a:p>
          <a:p>
            <a:pPr marL="228600" marR="0" lvl="0" indent="-228600" algn="l" rtl="0">
              <a:lnSpc>
                <a:spcPct val="100000"/>
              </a:lnSpc>
              <a:spcBef>
                <a:spcPts val="0"/>
              </a:spcBef>
              <a:spcAft>
                <a:spcPts val="0"/>
              </a:spcAft>
              <a:buClr>
                <a:srgbClr val="3F3F3F"/>
              </a:buClr>
              <a:buSzPct val="110000"/>
              <a:buFont typeface="Arial"/>
              <a:buChar char="•"/>
            </a:pPr>
            <a:r>
              <a:rPr lang="en-US" b="0" dirty="0" smtClean="0"/>
              <a:t>IIS </a:t>
            </a:r>
            <a:r>
              <a:rPr lang="mr-IN" b="0" dirty="0" smtClean="0"/>
              <a:t>–</a:t>
            </a:r>
            <a:r>
              <a:rPr lang="en-US" b="0" dirty="0" smtClean="0"/>
              <a:t> DCGS, </a:t>
            </a:r>
            <a:r>
              <a:rPr lang="en-US" b="0" dirty="0" err="1" smtClean="0"/>
              <a:t>DoMiRMS</a:t>
            </a:r>
            <a:r>
              <a:rPr lang="en-US" b="0" dirty="0" smtClean="0"/>
              <a:t> </a:t>
            </a:r>
            <a:r>
              <a:rPr lang="en-US" b="0" dirty="0"/>
              <a:t>– Matt </a:t>
            </a:r>
            <a:r>
              <a:rPr lang="en-US" b="0" dirty="0" err="1"/>
              <a:t>Kehret</a:t>
            </a:r>
            <a:r>
              <a:rPr lang="en-US" b="0" dirty="0"/>
              <a:t> - move from current (25-30) IT Ticket based app deployment process, reduce or eliminate the IBM middleware management outsourcing service </a:t>
            </a:r>
          </a:p>
          <a:p>
            <a:pPr lvl="0" indent="-228600">
              <a:lnSpc>
                <a:spcPct val="100000"/>
              </a:lnSpc>
            </a:pPr>
            <a:endParaRPr lang="en-US" b="0" dirty="0"/>
          </a:p>
          <a:p>
            <a:pPr lvl="0" indent="-228600">
              <a:lnSpc>
                <a:spcPct val="100000"/>
              </a:lnSpc>
            </a:pPr>
            <a:endParaRPr lang="en-US" b="0" dirty="0"/>
          </a:p>
          <a:p>
            <a:pPr marL="228600" marR="0" lvl="0" indent="-228600" algn="l" rtl="0">
              <a:lnSpc>
                <a:spcPct val="100000"/>
              </a:lnSpc>
              <a:spcBef>
                <a:spcPts val="0"/>
              </a:spcBef>
              <a:spcAft>
                <a:spcPts val="0"/>
              </a:spcAft>
              <a:buClr>
                <a:srgbClr val="3F3F3F"/>
              </a:buClr>
              <a:buSzPct val="110000"/>
              <a:buFont typeface="Arial"/>
              <a:buChar char="•"/>
            </a:pPr>
            <a:endParaRPr lang="en-US" sz="1400" b="0" i="0" u="none" strike="noStrike" cap="none" dirty="0" smtClean="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3F3F3F"/>
              </a:buClr>
              <a:buSzPct val="110000"/>
              <a:buNone/>
            </a:pPr>
            <a:endParaRPr lang="en-US" sz="1400" b="0" i="0" u="none" strike="noStrike" cap="none" dirty="0" smtClean="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3F3F3F"/>
              </a:buClr>
              <a:buSzPct val="110000"/>
              <a:buNone/>
            </a:pPr>
            <a:endParaRPr lang="en-US" b="0" dirty="0" err="1" smtClean="0"/>
          </a:p>
        </p:txBody>
      </p:sp>
    </p:spTree>
    <p:extLst>
      <p:ext uri="{BB962C8B-B14F-4D97-AF65-F5344CB8AC3E}">
        <p14:creationId xmlns:p14="http://schemas.microsoft.com/office/powerpoint/2010/main" val="36844269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25" y="164341"/>
            <a:ext cx="8410575" cy="460375"/>
          </a:xfrm>
        </p:spPr>
        <p:txBody>
          <a:bodyPr/>
          <a:lstStyle/>
          <a:p>
            <a:r>
              <a:rPr lang="en-US" sz="2800" b="1" dirty="0" smtClean="0">
                <a:solidFill>
                  <a:srgbClr val="008881"/>
                </a:solidFill>
              </a:rPr>
              <a:t>Expected outcome for Raytheon</a:t>
            </a:r>
            <a:endParaRPr lang="en-US" sz="2800" b="1" dirty="0"/>
          </a:p>
        </p:txBody>
      </p:sp>
      <p:sp>
        <p:nvSpPr>
          <p:cNvPr id="4" name="Content Placeholder 3"/>
          <p:cNvSpPr>
            <a:spLocks noGrp="1"/>
          </p:cNvSpPr>
          <p:nvPr>
            <p:ph type="body" idx="1"/>
          </p:nvPr>
        </p:nvSpPr>
        <p:spPr>
          <a:xfrm>
            <a:off x="211238" y="996405"/>
            <a:ext cx="5202031" cy="3576981"/>
          </a:xfrm>
          <a:prstGeom prst="rect">
            <a:avLst/>
          </a:prstGeom>
        </p:spPr>
        <p:txBody>
          <a:bodyPr/>
          <a:lstStyle/>
          <a:p>
            <a:pPr marL="228600" lvl="0" indent="-203200">
              <a:lnSpc>
                <a:spcPct val="115000"/>
              </a:lnSpc>
              <a:spcBef>
                <a:spcPts val="0"/>
              </a:spcBef>
              <a:buClr>
                <a:srgbClr val="008881"/>
              </a:buClr>
            </a:pPr>
            <a:r>
              <a:rPr lang="en-US" sz="1800" dirty="0" smtClean="0">
                <a:solidFill>
                  <a:srgbClr val="4D4D4D"/>
                </a:solidFill>
              </a:rPr>
              <a:t>Developer and IT Operation Productivity</a:t>
            </a:r>
          </a:p>
          <a:p>
            <a:pPr lvl="1">
              <a:buClr>
                <a:schemeClr val="accent3"/>
              </a:buClr>
              <a:buSzPct val="70000"/>
              <a:buFont typeface="Courier New"/>
              <a:buChar char="o"/>
            </a:pPr>
            <a:r>
              <a:rPr lang="en-US" sz="1200" dirty="0" smtClean="0">
                <a:solidFill>
                  <a:srgbClr val="4D4D4D"/>
                </a:solidFill>
              </a:rPr>
              <a:t>Average </a:t>
            </a:r>
            <a:r>
              <a:rPr lang="en-US" sz="1200" dirty="0">
                <a:solidFill>
                  <a:srgbClr val="4D4D4D"/>
                </a:solidFill>
              </a:rPr>
              <a:t>Developer is able to Provision and Install 50% faster</a:t>
            </a:r>
          </a:p>
          <a:p>
            <a:pPr lvl="1">
              <a:buClr>
                <a:schemeClr val="accent3"/>
              </a:buClr>
              <a:buSzPct val="70000"/>
              <a:buFont typeface="Courier New"/>
              <a:buChar char="o"/>
            </a:pPr>
            <a:r>
              <a:rPr lang="en-US" sz="1200" dirty="0" smtClean="0">
                <a:solidFill>
                  <a:srgbClr val="4D4D4D"/>
                </a:solidFill>
              </a:rPr>
              <a:t>Average IT Operator can Configure, Deploy, Monitor and Scale App Lifecycle 90% faster.</a:t>
            </a:r>
          </a:p>
          <a:p>
            <a:pPr lvl="1">
              <a:buClr>
                <a:schemeClr val="accent3"/>
              </a:buClr>
              <a:buSzPct val="70000"/>
              <a:buFont typeface="Courier New"/>
              <a:buChar char="o"/>
            </a:pPr>
            <a:r>
              <a:rPr lang="en-US" sz="1200" dirty="0">
                <a:solidFill>
                  <a:srgbClr val="4D4D4D"/>
                </a:solidFill>
              </a:rPr>
              <a:t>Support </a:t>
            </a:r>
            <a:r>
              <a:rPr lang="en-US" sz="1200" dirty="0" smtClean="0">
                <a:solidFill>
                  <a:srgbClr val="4D4D4D"/>
                </a:solidFill>
              </a:rPr>
              <a:t>multiple development languages</a:t>
            </a:r>
          </a:p>
          <a:p>
            <a:pPr marL="228600" lvl="0" indent="-203200">
              <a:lnSpc>
                <a:spcPct val="115000"/>
              </a:lnSpc>
              <a:spcBef>
                <a:spcPts val="0"/>
              </a:spcBef>
              <a:buClr>
                <a:srgbClr val="008881"/>
              </a:buClr>
            </a:pPr>
            <a:r>
              <a:rPr lang="en-US" sz="1800" dirty="0" smtClean="0">
                <a:solidFill>
                  <a:srgbClr val="4D4D4D"/>
                </a:solidFill>
              </a:rPr>
              <a:t>Software License Savings</a:t>
            </a:r>
          </a:p>
          <a:p>
            <a:pPr lvl="1">
              <a:buClr>
                <a:schemeClr val="accent3"/>
              </a:buClr>
              <a:buSzPct val="70000"/>
              <a:buFont typeface="Courier New"/>
              <a:buChar char="o"/>
            </a:pPr>
            <a:r>
              <a:rPr lang="en-US" sz="1200" dirty="0">
                <a:solidFill>
                  <a:srgbClr val="4D4D4D"/>
                </a:solidFill>
              </a:rPr>
              <a:t>Based on Open Source platform and designed to avoid vendor lock-in</a:t>
            </a:r>
          </a:p>
          <a:p>
            <a:pPr lvl="1">
              <a:buClr>
                <a:schemeClr val="accent3"/>
              </a:buClr>
              <a:buSzPct val="70000"/>
              <a:buFont typeface="Courier New"/>
              <a:buChar char="o"/>
            </a:pPr>
            <a:r>
              <a:rPr lang="en-US" sz="1200" dirty="0">
                <a:solidFill>
                  <a:srgbClr val="4D4D4D"/>
                </a:solidFill>
              </a:rPr>
              <a:t>Single platform removes the need for complex, multi-vendor contracts</a:t>
            </a:r>
          </a:p>
          <a:p>
            <a:pPr lvl="1">
              <a:buClr>
                <a:schemeClr val="accent3"/>
              </a:buClr>
              <a:buSzPct val="70000"/>
              <a:buFont typeface="Courier New"/>
              <a:buChar char="o"/>
            </a:pPr>
            <a:r>
              <a:rPr lang="en-US" sz="1200" dirty="0">
                <a:solidFill>
                  <a:srgbClr val="4D4D4D"/>
                </a:solidFill>
              </a:rPr>
              <a:t>Future-Proof your IT environment</a:t>
            </a:r>
          </a:p>
          <a:p>
            <a:pPr marL="228600" lvl="0" indent="-203200">
              <a:lnSpc>
                <a:spcPct val="115000"/>
              </a:lnSpc>
              <a:spcBef>
                <a:spcPts val="0"/>
              </a:spcBef>
              <a:buClr>
                <a:srgbClr val="008881"/>
              </a:buClr>
            </a:pPr>
            <a:r>
              <a:rPr lang="en-US" sz="1800" dirty="0" smtClean="0">
                <a:solidFill>
                  <a:srgbClr val="4D4D4D"/>
                </a:solidFill>
              </a:rPr>
              <a:t>Infrastructure Utilization</a:t>
            </a:r>
          </a:p>
          <a:p>
            <a:pPr lvl="1">
              <a:buClr>
                <a:schemeClr val="accent3"/>
              </a:buClr>
              <a:buSzPct val="70000"/>
              <a:buFont typeface="Courier New"/>
              <a:buChar char="o"/>
            </a:pPr>
            <a:r>
              <a:rPr lang="en-US" sz="1200" dirty="0">
                <a:solidFill>
                  <a:srgbClr val="4D4D4D"/>
                </a:solidFill>
              </a:rPr>
              <a:t>App-centric instead of infra-centric approach</a:t>
            </a:r>
          </a:p>
          <a:p>
            <a:pPr lvl="1">
              <a:buClr>
                <a:schemeClr val="accent3"/>
              </a:buClr>
              <a:buSzPct val="70000"/>
              <a:buFont typeface="Courier New"/>
              <a:buChar char="o"/>
            </a:pPr>
            <a:r>
              <a:rPr lang="en-US" sz="1200" dirty="0">
                <a:solidFill>
                  <a:srgbClr val="4D4D4D"/>
                </a:solidFill>
              </a:rPr>
              <a:t>Higher packing density equals better workload utilization</a:t>
            </a:r>
          </a:p>
          <a:p>
            <a:pPr lvl="1">
              <a:buClr>
                <a:schemeClr val="accent3"/>
              </a:buClr>
              <a:buSzPct val="70000"/>
              <a:buFont typeface="Courier New"/>
              <a:buChar char="o"/>
            </a:pPr>
            <a:r>
              <a:rPr lang="en-US" sz="1200" dirty="0">
                <a:solidFill>
                  <a:srgbClr val="4D4D4D"/>
                </a:solidFill>
              </a:rPr>
              <a:t>Spend time optimizing for business needs, instead of configuration management</a:t>
            </a:r>
          </a:p>
          <a:p>
            <a:pPr>
              <a:buFont typeface="Arial"/>
              <a:buChar char="•"/>
            </a:pPr>
            <a:endParaRPr lang="en-US" dirty="0">
              <a:solidFill>
                <a:srgbClr val="4D4D4D"/>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29" y="1363618"/>
            <a:ext cx="3242099" cy="175980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2956" y="3217105"/>
            <a:ext cx="3083472" cy="57456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36593" y="3897994"/>
            <a:ext cx="2959835" cy="682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13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0" y="1842393"/>
            <a:ext cx="9144000" cy="825867"/>
          </a:xfrm>
          <a:prstGeom prst="rect">
            <a:avLst/>
          </a:prstGeom>
          <a:noFill/>
          <a:ln>
            <a:noFill/>
          </a:ln>
        </p:spPr>
        <p:txBody>
          <a:bodyPr wrap="square" lIns="91425" tIns="45700" rIns="91425" bIns="45700" anchor="t" anchorCtr="0">
            <a:noAutofit/>
          </a:bodyPr>
          <a:lstStyle/>
          <a:p>
            <a:pPr marL="0" marR="0" lvl="0" indent="0" algn="ctr" rtl="0">
              <a:lnSpc>
                <a:spcPct val="90000"/>
              </a:lnSpc>
              <a:spcBef>
                <a:spcPts val="0"/>
              </a:spcBef>
              <a:buSzPct val="25000"/>
              <a:buNone/>
            </a:pPr>
            <a:r>
              <a:rPr lang="en-US" sz="5200" b="1">
                <a:solidFill>
                  <a:schemeClr val="lt1"/>
                </a:solidFill>
                <a:latin typeface="Arial"/>
                <a:ea typeface="Arial"/>
                <a:cs typeface="Arial"/>
                <a:sym typeface="Arial"/>
              </a:rPr>
              <a:t>Appendix</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pic>
        <p:nvPicPr>
          <p:cNvPr id="107" name="Shape 107"/>
          <p:cNvPicPr preferRelativeResize="0">
            <a:picLocks noGrp="1"/>
          </p:cNvPicPr>
          <p:nvPr>
            <p:ph type="pic" idx="2"/>
          </p:nvPr>
        </p:nvPicPr>
        <p:blipFill rotWithShape="1">
          <a:blip r:embed="rId3">
            <a:alphaModFix amt="20000"/>
          </a:blip>
          <a:srcRect/>
          <a:stretch/>
        </p:blipFill>
        <p:spPr>
          <a:xfrm>
            <a:off x="114300" y="112713"/>
            <a:ext cx="8915400" cy="4918200"/>
          </a:xfrm>
          <a:prstGeom prst="rect">
            <a:avLst/>
          </a:prstGeom>
          <a:noFill/>
          <a:ln>
            <a:noFill/>
          </a:ln>
        </p:spPr>
      </p:pic>
      <p:pic>
        <p:nvPicPr>
          <p:cNvPr id="108" name="Shape 108"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109" name="Shape 109"/>
          <p:cNvSpPr txBox="1"/>
          <p:nvPr/>
        </p:nvSpPr>
        <p:spPr>
          <a:xfrm>
            <a:off x="1143000" y="2124225"/>
            <a:ext cx="6858000" cy="8535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3000">
                <a:solidFill>
                  <a:srgbClr val="1AB391"/>
                </a:solidFill>
              </a:rPr>
              <a:t>Our mission</a:t>
            </a:r>
            <a:r>
              <a:rPr lang="en-US" sz="3000">
                <a:solidFill>
                  <a:schemeClr val="lt1"/>
                </a:solidFill>
              </a:rPr>
              <a:t> is to transform how the world builds software</a:t>
            </a: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29784"/>
          </a:xfrm>
          <a:prstGeom prst="rect">
            <a:avLst/>
          </a:prstGeom>
        </p:spPr>
      </p:pic>
      <p:sp>
        <p:nvSpPr>
          <p:cNvPr id="3" name="Shape 169"/>
          <p:cNvSpPr txBox="1"/>
          <p:nvPr/>
        </p:nvSpPr>
        <p:spPr>
          <a:xfrm>
            <a:off x="158359" y="152400"/>
            <a:ext cx="3215400" cy="6096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19B392"/>
              </a:buClr>
              <a:buSzPct val="25000"/>
              <a:buFont typeface="Arial"/>
              <a:buNone/>
            </a:pPr>
            <a:r>
              <a:rPr lang="en-US" sz="1000" b="1" dirty="0" smtClean="0">
                <a:solidFill>
                  <a:srgbClr val="19B392"/>
                </a:solidFill>
                <a:latin typeface="Arial"/>
                <a:ea typeface="Arial"/>
                <a:cs typeface="Arial"/>
                <a:sym typeface="Arial"/>
              </a:rPr>
              <a:t>Pivotal </a:t>
            </a:r>
            <a:r>
              <a:rPr lang="en-US" sz="1000" b="1" dirty="0">
                <a:solidFill>
                  <a:srgbClr val="19B392"/>
                </a:solidFill>
              </a:rPr>
              <a:t>a</a:t>
            </a:r>
            <a:r>
              <a:rPr lang="en-US" sz="1000" b="1" dirty="0" smtClean="0">
                <a:solidFill>
                  <a:srgbClr val="19B392"/>
                </a:solidFill>
                <a:latin typeface="Arial"/>
                <a:ea typeface="Arial"/>
                <a:cs typeface="Arial"/>
                <a:sym typeface="Arial"/>
              </a:rPr>
              <a:t>mong the top contributors </a:t>
            </a:r>
            <a:r>
              <a:rPr lang="en-US" sz="1000" b="1" dirty="0" smtClean="0">
                <a:solidFill>
                  <a:srgbClr val="19B392"/>
                </a:solidFill>
              </a:rPr>
              <a:t>to </a:t>
            </a:r>
            <a:r>
              <a:rPr lang="en-US" sz="1000" b="1" dirty="0" err="1" smtClean="0">
                <a:solidFill>
                  <a:srgbClr val="19B392"/>
                </a:solidFill>
              </a:rPr>
              <a:t>Github</a:t>
            </a:r>
            <a:endParaRPr lang="en-US" sz="1000" b="1" dirty="0">
              <a:solidFill>
                <a:srgbClr val="19B392"/>
              </a:solidFill>
              <a:latin typeface="Arial"/>
              <a:ea typeface="Arial"/>
              <a:cs typeface="Arial"/>
              <a:sym typeface="Arial"/>
            </a:endParaRPr>
          </a:p>
        </p:txBody>
      </p:sp>
    </p:spTree>
    <p:extLst>
      <p:ext uri="{BB962C8B-B14F-4D97-AF65-F5344CB8AC3E}">
        <p14:creationId xmlns:p14="http://schemas.microsoft.com/office/powerpoint/2010/main" val="401589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a:picLocks noGrp="1"/>
          </p:cNvPicPr>
          <p:nvPr>
            <p:ph type="pic" idx="2"/>
          </p:nvPr>
        </p:nvPicPr>
        <p:blipFill rotWithShape="1">
          <a:blip r:embed="rId3">
            <a:alphaModFix amt="20000"/>
          </a:blip>
          <a:srcRect t="8636" b="8636"/>
          <a:stretch/>
        </p:blipFill>
        <p:spPr>
          <a:xfrm>
            <a:off x="114300" y="112713"/>
            <a:ext cx="8915400" cy="4918200"/>
          </a:xfrm>
          <a:prstGeom prst="rect">
            <a:avLst/>
          </a:prstGeom>
          <a:noFill/>
          <a:ln>
            <a:noFill/>
          </a:ln>
        </p:spPr>
      </p:pic>
      <p:pic>
        <p:nvPicPr>
          <p:cNvPr id="116" name="Shape 116"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pic>
        <p:nvPicPr>
          <p:cNvPr id="117" name="Shape 117"/>
          <p:cNvPicPr preferRelativeResize="0"/>
          <p:nvPr/>
        </p:nvPicPr>
        <p:blipFill rotWithShape="1">
          <a:blip r:embed="rId5">
            <a:alphaModFix/>
          </a:blip>
          <a:srcRect/>
          <a:stretch/>
        </p:blipFill>
        <p:spPr>
          <a:xfrm>
            <a:off x="2819400" y="867164"/>
            <a:ext cx="3505200" cy="2771400"/>
          </a:xfrm>
          <a:prstGeom prst="rect">
            <a:avLst/>
          </a:prstGeom>
          <a:noFill/>
          <a:ln>
            <a:noFill/>
          </a:ln>
        </p:spPr>
      </p:pic>
      <p:sp>
        <p:nvSpPr>
          <p:cNvPr id="118" name="Shape 118"/>
          <p:cNvSpPr txBox="1"/>
          <p:nvPr/>
        </p:nvSpPr>
        <p:spPr>
          <a:xfrm>
            <a:off x="2362200" y="3638550"/>
            <a:ext cx="44196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1">
                <a:solidFill>
                  <a:schemeClr val="lt1"/>
                </a:solidFill>
                <a:latin typeface="Arial"/>
                <a:ea typeface="Arial"/>
                <a:cs typeface="Arial"/>
                <a:sym typeface="Arial"/>
              </a:rPr>
              <a:t>of application development supporting digital business will be built not bought by 2020</a:t>
            </a:r>
          </a:p>
        </p:txBody>
      </p:sp>
      <p:sp>
        <p:nvSpPr>
          <p:cNvPr id="119" name="Shape 119"/>
          <p:cNvSpPr txBox="1"/>
          <p:nvPr/>
        </p:nvSpPr>
        <p:spPr>
          <a:xfrm>
            <a:off x="3657600" y="1652603"/>
            <a:ext cx="1828800" cy="12003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7200" b="1">
                <a:solidFill>
                  <a:schemeClr val="lt1"/>
                </a:solidFill>
                <a:latin typeface="Proxima Nova"/>
                <a:ea typeface="Proxima Nova"/>
                <a:cs typeface="Proxima Nova"/>
                <a:sym typeface="Proxima Nova"/>
              </a:rPr>
              <a:t>75</a:t>
            </a:r>
            <a:r>
              <a:rPr lang="en-US" sz="3000" b="1">
                <a:solidFill>
                  <a:schemeClr val="lt1"/>
                </a:solidFill>
                <a:latin typeface="Proxima Nova"/>
                <a:ea typeface="Proxima Nova"/>
                <a:cs typeface="Proxima Nova"/>
                <a:sym typeface="Proxima Nova"/>
              </a:rPr>
              <a:t>%</a:t>
            </a:r>
          </a:p>
        </p:txBody>
      </p:sp>
      <p:sp>
        <p:nvSpPr>
          <p:cNvPr id="120" name="Shape 120"/>
          <p:cNvSpPr txBox="1"/>
          <p:nvPr/>
        </p:nvSpPr>
        <p:spPr>
          <a:xfrm>
            <a:off x="406425" y="4652975"/>
            <a:ext cx="3251100" cy="245400"/>
          </a:xfrm>
          <a:prstGeom prst="rect">
            <a:avLst/>
          </a:prstGeom>
          <a:noFill/>
          <a:ln>
            <a:noFill/>
          </a:ln>
        </p:spPr>
        <p:txBody>
          <a:bodyPr wrap="square" lIns="91425" tIns="91425" rIns="91425" bIns="91425" anchor="t" anchorCtr="0">
            <a:noAutofit/>
          </a:bodyPr>
          <a:lstStyle/>
          <a:p>
            <a:pPr lvl="0" rtl="0">
              <a:spcBef>
                <a:spcPts val="0"/>
              </a:spcBef>
              <a:buNone/>
            </a:pPr>
            <a:r>
              <a:rPr lang="en-US" sz="800">
                <a:solidFill>
                  <a:srgbClr val="FFFFFF"/>
                </a:solidFill>
              </a:rPr>
              <a:t>Source: Gartner</a:t>
            </a: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3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p:cNvPicPr preferRelativeResize="0">
            <a:picLocks noGrp="1"/>
          </p:cNvPicPr>
          <p:nvPr>
            <p:ph type="pic" idx="2"/>
          </p:nvPr>
        </p:nvPicPr>
        <p:blipFill rotWithShape="1">
          <a:blip r:embed="rId3">
            <a:alphaModFix amt="30000"/>
          </a:blip>
          <a:srcRect t="8630" b="8622"/>
          <a:stretch/>
        </p:blipFill>
        <p:spPr>
          <a:xfrm>
            <a:off x="114300" y="112713"/>
            <a:ext cx="8915400" cy="4918200"/>
          </a:xfrm>
          <a:prstGeom prst="rect">
            <a:avLst/>
          </a:prstGeom>
          <a:noFill/>
          <a:ln>
            <a:noFill/>
          </a:ln>
        </p:spPr>
      </p:pic>
      <p:sp>
        <p:nvSpPr>
          <p:cNvPr id="127" name="Shape 127"/>
          <p:cNvSpPr/>
          <p:nvPr/>
        </p:nvSpPr>
        <p:spPr>
          <a:xfrm>
            <a:off x="2351397" y="3067082"/>
            <a:ext cx="2177100" cy="5232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a:solidFill>
                  <a:srgbClr val="FFFFFF"/>
                </a:solidFill>
                <a:latin typeface="Arial"/>
                <a:ea typeface="Arial"/>
                <a:cs typeface="Arial"/>
                <a:sym typeface="Arial"/>
              </a:rPr>
              <a:t>Near-free</a:t>
            </a:r>
            <a:br>
              <a:rPr lang="en-US" sz="1400" b="0" i="0" u="none" strike="noStrike" cap="none">
                <a:solidFill>
                  <a:srgbClr val="FFFFFF"/>
                </a:solidFill>
                <a:latin typeface="Arial"/>
                <a:ea typeface="Arial"/>
                <a:cs typeface="Arial"/>
                <a:sym typeface="Arial"/>
              </a:rPr>
            </a:br>
            <a:r>
              <a:rPr lang="en-US" sz="1400" b="0" i="0" u="none" strike="noStrike" cap="none">
                <a:solidFill>
                  <a:srgbClr val="FFFFFF"/>
                </a:solidFill>
                <a:latin typeface="Arial"/>
                <a:ea typeface="Arial"/>
                <a:cs typeface="Arial"/>
                <a:sym typeface="Arial"/>
              </a:rPr>
              <a:t>computing costs</a:t>
            </a:r>
          </a:p>
        </p:txBody>
      </p:sp>
      <p:sp>
        <p:nvSpPr>
          <p:cNvPr id="128" name="Shape 128"/>
          <p:cNvSpPr/>
          <p:nvPr/>
        </p:nvSpPr>
        <p:spPr>
          <a:xfrm>
            <a:off x="87196" y="3067082"/>
            <a:ext cx="2177100" cy="5232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a:solidFill>
                  <a:srgbClr val="FFFFFF"/>
                </a:solidFill>
                <a:latin typeface="Arial"/>
                <a:ea typeface="Arial"/>
                <a:cs typeface="Arial"/>
                <a:sym typeface="Arial"/>
              </a:rPr>
              <a:t>Mobile devices</a:t>
            </a:r>
            <a:br>
              <a:rPr lang="en-US" sz="1400" b="0" i="0" u="none" strike="noStrike" cap="none">
                <a:solidFill>
                  <a:srgbClr val="FFFFFF"/>
                </a:solidFill>
                <a:latin typeface="Arial"/>
                <a:ea typeface="Arial"/>
                <a:cs typeface="Arial"/>
                <a:sym typeface="Arial"/>
              </a:rPr>
            </a:br>
            <a:r>
              <a:rPr lang="en-US" sz="1400" b="0" i="0" u="none" strike="noStrike" cap="none">
                <a:solidFill>
                  <a:srgbClr val="FFFFFF"/>
                </a:solidFill>
                <a:latin typeface="Arial"/>
                <a:ea typeface="Arial"/>
                <a:cs typeface="Arial"/>
                <a:sym typeface="Arial"/>
              </a:rPr>
              <a:t>and connectivity</a:t>
            </a:r>
          </a:p>
        </p:txBody>
      </p:sp>
      <p:sp>
        <p:nvSpPr>
          <p:cNvPr id="129" name="Shape 129"/>
          <p:cNvSpPr/>
          <p:nvPr/>
        </p:nvSpPr>
        <p:spPr>
          <a:xfrm>
            <a:off x="6879799" y="3067082"/>
            <a:ext cx="2177100" cy="5232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a:solidFill>
                  <a:srgbClr val="FFFFFF"/>
                </a:solidFill>
                <a:latin typeface="Arial"/>
                <a:ea typeface="Arial"/>
                <a:cs typeface="Arial"/>
                <a:sym typeface="Arial"/>
              </a:rPr>
              <a:t>Ubiquity of</a:t>
            </a:r>
            <a:br>
              <a:rPr lang="en-US" sz="1400" b="0" i="0" u="none" strike="noStrike" cap="none">
                <a:solidFill>
                  <a:srgbClr val="FFFFFF"/>
                </a:solidFill>
                <a:latin typeface="Arial"/>
                <a:ea typeface="Arial"/>
                <a:cs typeface="Arial"/>
                <a:sym typeface="Arial"/>
              </a:rPr>
            </a:br>
            <a:r>
              <a:rPr lang="en-US" sz="1400" b="0" i="0" u="none" strike="noStrike" cap="none">
                <a:solidFill>
                  <a:srgbClr val="FFFFFF"/>
                </a:solidFill>
                <a:latin typeface="Arial"/>
                <a:ea typeface="Arial"/>
                <a:cs typeface="Arial"/>
                <a:sym typeface="Arial"/>
              </a:rPr>
              <a:t>embedded sensors</a:t>
            </a:r>
          </a:p>
        </p:txBody>
      </p:sp>
      <p:sp>
        <p:nvSpPr>
          <p:cNvPr id="130" name="Shape 130"/>
          <p:cNvSpPr/>
          <p:nvPr/>
        </p:nvSpPr>
        <p:spPr>
          <a:xfrm>
            <a:off x="4615598" y="3067082"/>
            <a:ext cx="2177100" cy="5232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a:solidFill>
                  <a:srgbClr val="FFFFFF"/>
                </a:solidFill>
                <a:latin typeface="Arial"/>
                <a:ea typeface="Arial"/>
                <a:cs typeface="Arial"/>
                <a:sym typeface="Arial"/>
              </a:rPr>
              <a:t>Global scale</a:t>
            </a:r>
            <a:br>
              <a:rPr lang="en-US" sz="1400" b="0" i="0" u="none" strike="noStrike" cap="none">
                <a:solidFill>
                  <a:srgbClr val="FFFFFF"/>
                </a:solidFill>
                <a:latin typeface="Arial"/>
                <a:ea typeface="Arial"/>
                <a:cs typeface="Arial"/>
                <a:sym typeface="Arial"/>
              </a:rPr>
            </a:br>
            <a:r>
              <a:rPr lang="en-US" sz="1400" b="0" i="0" u="none" strike="noStrike" cap="none">
                <a:solidFill>
                  <a:srgbClr val="FFFFFF"/>
                </a:solidFill>
                <a:latin typeface="Arial"/>
                <a:ea typeface="Arial"/>
                <a:cs typeface="Arial"/>
                <a:sym typeface="Arial"/>
              </a:rPr>
              <a:t>of operations</a:t>
            </a:r>
          </a:p>
        </p:txBody>
      </p:sp>
      <p:pic>
        <p:nvPicPr>
          <p:cNvPr id="131" name="Shape 131" descr="Phone.wmf"/>
          <p:cNvPicPr preferRelativeResize="0"/>
          <p:nvPr/>
        </p:nvPicPr>
        <p:blipFill rotWithShape="1">
          <a:blip r:embed="rId4">
            <a:alphaModFix/>
          </a:blip>
          <a:srcRect/>
          <a:stretch/>
        </p:blipFill>
        <p:spPr>
          <a:xfrm>
            <a:off x="996478" y="2173291"/>
            <a:ext cx="358500" cy="645300"/>
          </a:xfrm>
          <a:prstGeom prst="rect">
            <a:avLst/>
          </a:prstGeom>
          <a:noFill/>
          <a:ln>
            <a:noFill/>
          </a:ln>
        </p:spPr>
      </p:pic>
      <p:pic>
        <p:nvPicPr>
          <p:cNvPr id="132" name="Shape 132" descr="Planet.wmf"/>
          <p:cNvPicPr preferRelativeResize="0"/>
          <p:nvPr/>
        </p:nvPicPr>
        <p:blipFill rotWithShape="1">
          <a:blip r:embed="rId5">
            <a:alphaModFix/>
          </a:blip>
          <a:srcRect/>
          <a:stretch/>
        </p:blipFill>
        <p:spPr>
          <a:xfrm>
            <a:off x="5379217" y="2173291"/>
            <a:ext cx="645300" cy="645300"/>
          </a:xfrm>
          <a:prstGeom prst="rect">
            <a:avLst/>
          </a:prstGeom>
          <a:noFill/>
          <a:ln>
            <a:noFill/>
          </a:ln>
        </p:spPr>
      </p:pic>
      <p:pic>
        <p:nvPicPr>
          <p:cNvPr id="133" name="Shape 133" descr="Dollar Sign.emf"/>
          <p:cNvPicPr preferRelativeResize="0"/>
          <p:nvPr/>
        </p:nvPicPr>
        <p:blipFill rotWithShape="1">
          <a:blip r:embed="rId6">
            <a:alphaModFix/>
          </a:blip>
          <a:srcRect/>
          <a:stretch/>
        </p:blipFill>
        <p:spPr>
          <a:xfrm>
            <a:off x="3250293" y="2161070"/>
            <a:ext cx="381000" cy="669600"/>
          </a:xfrm>
          <a:prstGeom prst="rect">
            <a:avLst/>
          </a:prstGeom>
          <a:noFill/>
          <a:ln>
            <a:noFill/>
          </a:ln>
        </p:spPr>
      </p:pic>
      <p:pic>
        <p:nvPicPr>
          <p:cNvPr id="134" name="Shape 134" descr="Heart Beat Sensor.emf"/>
          <p:cNvPicPr preferRelativeResize="0"/>
          <p:nvPr/>
        </p:nvPicPr>
        <p:blipFill rotWithShape="1">
          <a:blip r:embed="rId7">
            <a:alphaModFix/>
          </a:blip>
          <a:srcRect/>
          <a:stretch/>
        </p:blipFill>
        <p:spPr>
          <a:xfrm>
            <a:off x="7592214" y="2198382"/>
            <a:ext cx="767100" cy="594900"/>
          </a:xfrm>
          <a:prstGeom prst="rect">
            <a:avLst/>
          </a:prstGeom>
          <a:noFill/>
          <a:ln>
            <a:noFill/>
          </a:ln>
        </p:spPr>
      </p:pic>
      <p:cxnSp>
        <p:nvCxnSpPr>
          <p:cNvPr id="135" name="Shape 135"/>
          <p:cNvCxnSpPr/>
          <p:nvPr/>
        </p:nvCxnSpPr>
        <p:spPr>
          <a:xfrm>
            <a:off x="1662545" y="2491619"/>
            <a:ext cx="1319400" cy="0"/>
          </a:xfrm>
          <a:prstGeom prst="straightConnector1">
            <a:avLst/>
          </a:prstGeom>
          <a:noFill/>
          <a:ln w="19050" cap="flat" cmpd="sng">
            <a:solidFill>
              <a:srgbClr val="FFFFFF"/>
            </a:solidFill>
            <a:prstDash val="dot"/>
            <a:round/>
            <a:headEnd type="none" w="med" len="med"/>
            <a:tailEnd type="none" w="med" len="med"/>
          </a:ln>
        </p:spPr>
      </p:cxnSp>
      <p:cxnSp>
        <p:nvCxnSpPr>
          <p:cNvPr id="136" name="Shape 136"/>
          <p:cNvCxnSpPr/>
          <p:nvPr/>
        </p:nvCxnSpPr>
        <p:spPr>
          <a:xfrm>
            <a:off x="3838704" y="2491619"/>
            <a:ext cx="1319400" cy="0"/>
          </a:xfrm>
          <a:prstGeom prst="straightConnector1">
            <a:avLst/>
          </a:prstGeom>
          <a:noFill/>
          <a:ln w="19050" cap="flat" cmpd="sng">
            <a:solidFill>
              <a:srgbClr val="FFFFFF"/>
            </a:solidFill>
            <a:prstDash val="dot"/>
            <a:round/>
            <a:headEnd type="none" w="med" len="med"/>
            <a:tailEnd type="none" w="med" len="med"/>
          </a:ln>
        </p:spPr>
      </p:cxnSp>
      <p:cxnSp>
        <p:nvCxnSpPr>
          <p:cNvPr id="137" name="Shape 137"/>
          <p:cNvCxnSpPr/>
          <p:nvPr/>
        </p:nvCxnSpPr>
        <p:spPr>
          <a:xfrm>
            <a:off x="6135393" y="2491619"/>
            <a:ext cx="1319400" cy="0"/>
          </a:xfrm>
          <a:prstGeom prst="straightConnector1">
            <a:avLst/>
          </a:prstGeom>
          <a:noFill/>
          <a:ln w="19050" cap="flat" cmpd="sng">
            <a:solidFill>
              <a:srgbClr val="FFFFFF"/>
            </a:solidFill>
            <a:prstDash val="dot"/>
            <a:round/>
            <a:headEnd type="none" w="med" len="med"/>
            <a:tailEnd type="none" w="med" len="med"/>
          </a:ln>
        </p:spPr>
      </p:cxnSp>
      <p:pic>
        <p:nvPicPr>
          <p:cNvPr id="138" name="Shape 138" descr="pivotal_white.png"/>
          <p:cNvPicPr preferRelativeResize="0"/>
          <p:nvPr/>
        </p:nvPicPr>
        <p:blipFill rotWithShape="1">
          <a:blip r:embed="rId8">
            <a:alphaModFix/>
          </a:blip>
          <a:srcRect/>
          <a:stretch/>
        </p:blipFill>
        <p:spPr>
          <a:xfrm>
            <a:off x="8098904" y="4658052"/>
            <a:ext cx="755700" cy="185700"/>
          </a:xfrm>
          <a:prstGeom prst="rect">
            <a:avLst/>
          </a:prstGeom>
          <a:noFill/>
          <a:ln>
            <a:noFill/>
          </a:ln>
        </p:spPr>
      </p:pic>
      <p:sp>
        <p:nvSpPr>
          <p:cNvPr id="139" name="Shape 139"/>
          <p:cNvSpPr txBox="1"/>
          <p:nvPr/>
        </p:nvSpPr>
        <p:spPr>
          <a:xfrm>
            <a:off x="457200" y="361950"/>
            <a:ext cx="5814600" cy="246300"/>
          </a:xfrm>
          <a:prstGeom prst="rect">
            <a:avLst/>
          </a:prstGeom>
          <a:noFill/>
          <a:ln>
            <a:noFill/>
          </a:ln>
        </p:spPr>
        <p:txBody>
          <a:bodyPr wrap="square" lIns="0" tIns="45700" rIns="0" bIns="45700" anchor="t" anchorCtr="0">
            <a:noAutofit/>
          </a:bodyPr>
          <a:lstStyle/>
          <a:p>
            <a:pPr lvl="0" rtl="0">
              <a:spcBef>
                <a:spcPts val="0"/>
              </a:spcBef>
              <a:buSzPct val="25000"/>
              <a:buNone/>
            </a:pPr>
            <a:r>
              <a:rPr lang="en-US" sz="1000" b="1">
                <a:solidFill>
                  <a:srgbClr val="199F80"/>
                </a:solidFill>
              </a:rPr>
              <a:t>Key Trends</a:t>
            </a:r>
          </a:p>
          <a:p>
            <a:pPr lvl="0" rtl="0">
              <a:spcBef>
                <a:spcPts val="0"/>
              </a:spcBef>
              <a:buNone/>
            </a:pPr>
            <a:endParaRPr sz="1000" b="1">
              <a:solidFill>
                <a:srgbClr val="199F80"/>
              </a:solidFill>
            </a:endParaRPr>
          </a:p>
        </p:txBody>
      </p:sp>
      <p:sp>
        <p:nvSpPr>
          <p:cNvPr id="140" name="Shape 140"/>
          <p:cNvSpPr txBox="1"/>
          <p:nvPr/>
        </p:nvSpPr>
        <p:spPr>
          <a:xfrm>
            <a:off x="457200" y="590550"/>
            <a:ext cx="5947800" cy="338700"/>
          </a:xfrm>
          <a:prstGeom prst="rect">
            <a:avLst/>
          </a:prstGeom>
          <a:noFill/>
          <a:ln>
            <a:noFill/>
          </a:ln>
        </p:spPr>
        <p:txBody>
          <a:bodyPr wrap="square" lIns="0" tIns="45700" rIns="0" bIns="45700" anchor="t" anchorCtr="0">
            <a:noAutofit/>
          </a:bodyPr>
          <a:lstStyle/>
          <a:p>
            <a:pPr marL="0" marR="0" lvl="0" indent="0" algn="l" rtl="0">
              <a:spcBef>
                <a:spcPts val="0"/>
              </a:spcBef>
              <a:buSzPct val="25000"/>
              <a:buNone/>
            </a:pPr>
            <a:r>
              <a:rPr lang="en-US" sz="1600">
                <a:solidFill>
                  <a:srgbClr val="FFFFFF"/>
                </a:solidFill>
              </a:rPr>
              <a:t>The cost and ubiquity of computing enables cloud native software companies to reshape the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a:picLocks noGrp="1"/>
          </p:cNvPicPr>
          <p:nvPr>
            <p:ph type="pic" idx="2"/>
          </p:nvPr>
        </p:nvPicPr>
        <p:blipFill rotWithShape="1">
          <a:blip r:embed="rId3">
            <a:alphaModFix amt="40000"/>
          </a:blip>
          <a:srcRect t="8608" b="8616"/>
          <a:stretch/>
        </p:blipFill>
        <p:spPr>
          <a:xfrm>
            <a:off x="114300" y="112713"/>
            <a:ext cx="8915400" cy="4918200"/>
          </a:xfrm>
          <a:prstGeom prst="rect">
            <a:avLst/>
          </a:prstGeom>
          <a:noFill/>
          <a:ln>
            <a:noFill/>
          </a:ln>
        </p:spPr>
      </p:pic>
      <p:pic>
        <p:nvPicPr>
          <p:cNvPr id="146" name="Shape 146"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pic>
        <p:nvPicPr>
          <p:cNvPr id="147" name="Shape 147"/>
          <p:cNvPicPr preferRelativeResize="0"/>
          <p:nvPr/>
        </p:nvPicPr>
        <p:blipFill rotWithShape="1">
          <a:blip r:embed="rId5">
            <a:alphaModFix/>
          </a:blip>
          <a:srcRect/>
          <a:stretch/>
        </p:blipFill>
        <p:spPr>
          <a:xfrm>
            <a:off x="2819400" y="867164"/>
            <a:ext cx="3505200" cy="2771400"/>
          </a:xfrm>
          <a:prstGeom prst="rect">
            <a:avLst/>
          </a:prstGeom>
          <a:noFill/>
          <a:ln>
            <a:noFill/>
          </a:ln>
        </p:spPr>
      </p:pic>
      <p:sp>
        <p:nvSpPr>
          <p:cNvPr id="148" name="Shape 148"/>
          <p:cNvSpPr txBox="1"/>
          <p:nvPr/>
        </p:nvSpPr>
        <p:spPr>
          <a:xfrm>
            <a:off x="2590800" y="3638550"/>
            <a:ext cx="39624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1">
                <a:solidFill>
                  <a:schemeClr val="lt1"/>
                </a:solidFill>
                <a:latin typeface="Arial"/>
                <a:ea typeface="Arial"/>
                <a:cs typeface="Arial"/>
                <a:sym typeface="Arial"/>
              </a:rPr>
              <a:t>of Fortune 100 companies no longer exist (1955 vs. </a:t>
            </a:r>
            <a:r>
              <a:rPr lang="en-US" b="1">
                <a:solidFill>
                  <a:schemeClr val="lt1"/>
                </a:solidFill>
              </a:rPr>
              <a:t>2014</a:t>
            </a:r>
            <a:r>
              <a:rPr lang="en-US" sz="1400" b="1">
                <a:solidFill>
                  <a:schemeClr val="lt1"/>
                </a:solidFill>
                <a:latin typeface="Arial"/>
                <a:ea typeface="Arial"/>
                <a:cs typeface="Arial"/>
                <a:sym typeface="Arial"/>
              </a:rPr>
              <a:t>)</a:t>
            </a:r>
          </a:p>
        </p:txBody>
      </p:sp>
      <p:sp>
        <p:nvSpPr>
          <p:cNvPr id="149" name="Shape 149"/>
          <p:cNvSpPr txBox="1"/>
          <p:nvPr/>
        </p:nvSpPr>
        <p:spPr>
          <a:xfrm>
            <a:off x="3657600" y="1652603"/>
            <a:ext cx="1828800" cy="12003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7200" b="1">
                <a:solidFill>
                  <a:schemeClr val="lt1"/>
                </a:solidFill>
                <a:latin typeface="Proxima Nova"/>
                <a:ea typeface="Proxima Nova"/>
                <a:cs typeface="Proxima Nova"/>
                <a:sym typeface="Proxima Nova"/>
              </a:rPr>
              <a:t>88</a:t>
            </a:r>
            <a:r>
              <a:rPr lang="en-US" sz="3000" b="1">
                <a:solidFill>
                  <a:schemeClr val="lt1"/>
                </a:solidFill>
                <a:latin typeface="Proxima Nova"/>
                <a:ea typeface="Proxima Nova"/>
                <a:cs typeface="Proxima Nova"/>
                <a:sym typeface="Proxima Nova"/>
              </a:rPr>
              <a:t>%</a:t>
            </a:r>
          </a:p>
        </p:txBody>
      </p:sp>
      <p:sp>
        <p:nvSpPr>
          <p:cNvPr id="150" name="Shape 150"/>
          <p:cNvSpPr txBox="1"/>
          <p:nvPr/>
        </p:nvSpPr>
        <p:spPr>
          <a:xfrm>
            <a:off x="406425" y="4652975"/>
            <a:ext cx="3251100" cy="245400"/>
          </a:xfrm>
          <a:prstGeom prst="rect">
            <a:avLst/>
          </a:prstGeom>
          <a:noFill/>
          <a:ln>
            <a:noFill/>
          </a:ln>
        </p:spPr>
        <p:txBody>
          <a:bodyPr wrap="square" lIns="91425" tIns="91425" rIns="91425" bIns="91425" anchor="t" anchorCtr="0">
            <a:noAutofit/>
          </a:bodyPr>
          <a:lstStyle/>
          <a:p>
            <a:pPr lvl="0" rtl="0">
              <a:spcBef>
                <a:spcPts val="0"/>
              </a:spcBef>
              <a:buNone/>
            </a:pPr>
            <a:r>
              <a:rPr lang="en-US" sz="800">
                <a:solidFill>
                  <a:srgbClr val="FFFFFF"/>
                </a:solidFill>
              </a:rPr>
              <a:t>Source: American Enterprise Institute (2014)</a:t>
            </a: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3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p:cNvPicPr preferRelativeResize="0">
            <a:picLocks noGrp="1"/>
          </p:cNvPicPr>
          <p:nvPr>
            <p:ph type="pic" idx="2"/>
          </p:nvPr>
        </p:nvPicPr>
        <p:blipFill rotWithShape="1">
          <a:blip r:embed="rId3">
            <a:alphaModFix amt="20000"/>
          </a:blip>
          <a:srcRect t="13224" b="13224"/>
          <a:stretch/>
        </p:blipFill>
        <p:spPr>
          <a:xfrm>
            <a:off x="114300" y="112713"/>
            <a:ext cx="8915400" cy="4918200"/>
          </a:xfrm>
          <a:prstGeom prst="rect">
            <a:avLst/>
          </a:prstGeom>
          <a:noFill/>
          <a:ln>
            <a:noFill/>
          </a:ln>
        </p:spPr>
      </p:pic>
      <p:pic>
        <p:nvPicPr>
          <p:cNvPr id="157" name="Shape 157"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pic>
        <p:nvPicPr>
          <p:cNvPr id="158" name="Shape 158"/>
          <p:cNvPicPr preferRelativeResize="0"/>
          <p:nvPr/>
        </p:nvPicPr>
        <p:blipFill rotWithShape="1">
          <a:blip r:embed="rId5">
            <a:alphaModFix/>
          </a:blip>
          <a:srcRect/>
          <a:stretch/>
        </p:blipFill>
        <p:spPr>
          <a:xfrm>
            <a:off x="1981200" y="1609405"/>
            <a:ext cx="861000" cy="666300"/>
          </a:xfrm>
          <a:prstGeom prst="rect">
            <a:avLst/>
          </a:prstGeom>
          <a:noFill/>
          <a:ln>
            <a:noFill/>
          </a:ln>
        </p:spPr>
      </p:pic>
      <p:pic>
        <p:nvPicPr>
          <p:cNvPr id="159" name="Shape 159"/>
          <p:cNvPicPr preferRelativeResize="0"/>
          <p:nvPr/>
        </p:nvPicPr>
        <p:blipFill rotWithShape="1">
          <a:blip r:embed="rId6">
            <a:alphaModFix/>
          </a:blip>
          <a:srcRect/>
          <a:stretch/>
        </p:blipFill>
        <p:spPr>
          <a:xfrm>
            <a:off x="6014027" y="1428750"/>
            <a:ext cx="955200" cy="958800"/>
          </a:xfrm>
          <a:prstGeom prst="rect">
            <a:avLst/>
          </a:prstGeom>
          <a:noFill/>
          <a:ln>
            <a:noFill/>
          </a:ln>
        </p:spPr>
      </p:pic>
      <p:sp>
        <p:nvSpPr>
          <p:cNvPr id="160" name="Shape 160"/>
          <p:cNvSpPr txBox="1"/>
          <p:nvPr/>
        </p:nvSpPr>
        <p:spPr>
          <a:xfrm>
            <a:off x="1144138" y="2588843"/>
            <a:ext cx="2463900" cy="907800"/>
          </a:xfrm>
          <a:prstGeom prst="rect">
            <a:avLst/>
          </a:prstGeom>
          <a:noFill/>
          <a:ln>
            <a:noFill/>
          </a:ln>
        </p:spPr>
        <p:txBody>
          <a:bodyPr wrap="square" lIns="0" tIns="45700" rIns="0" bIns="45700" anchor="t" anchorCtr="0">
            <a:noAutofit/>
          </a:bodyPr>
          <a:lstStyle/>
          <a:p>
            <a:pPr marL="0" marR="0" lvl="0" indent="0" algn="ctr" rtl="0">
              <a:spcBef>
                <a:spcPts val="0"/>
              </a:spcBef>
              <a:buSzPct val="25000"/>
              <a:buNone/>
            </a:pPr>
            <a:r>
              <a:rPr lang="en-US" sz="2100" b="1">
                <a:solidFill>
                  <a:srgbClr val="199F80"/>
                </a:solidFill>
                <a:latin typeface="Arial"/>
                <a:ea typeface="Arial"/>
                <a:cs typeface="Arial"/>
                <a:sym typeface="Arial"/>
              </a:rPr>
              <a:t>Developer</a:t>
            </a:r>
          </a:p>
          <a:p>
            <a:pPr marL="0" marR="0" lvl="0" indent="0" algn="ctr" rtl="0">
              <a:spcBef>
                <a:spcPts val="0"/>
              </a:spcBef>
              <a:buSzPct val="25000"/>
              <a:buNone/>
            </a:pPr>
            <a:r>
              <a:rPr lang="en-US" sz="1600" b="1">
                <a:solidFill>
                  <a:schemeClr val="lt1"/>
                </a:solidFill>
                <a:latin typeface="Arial"/>
                <a:ea typeface="Arial"/>
                <a:cs typeface="Arial"/>
                <a:sym typeface="Arial"/>
              </a:rPr>
              <a:t>Increase Feature Velocity</a:t>
            </a:r>
          </a:p>
          <a:p>
            <a:pPr marL="0" marR="0" lvl="0" indent="0" algn="ctr" rtl="0">
              <a:spcBef>
                <a:spcPts val="0"/>
              </a:spcBef>
              <a:buSzPct val="25000"/>
              <a:buNone/>
            </a:pPr>
            <a:r>
              <a:rPr lang="en-US" sz="1600" b="1">
                <a:solidFill>
                  <a:schemeClr val="lt1"/>
                </a:solidFill>
                <a:latin typeface="Arial"/>
                <a:ea typeface="Arial"/>
                <a:cs typeface="Arial"/>
                <a:sym typeface="Arial"/>
              </a:rPr>
              <a:t>Decrease Spend</a:t>
            </a:r>
          </a:p>
        </p:txBody>
      </p:sp>
      <p:sp>
        <p:nvSpPr>
          <p:cNvPr id="161" name="Shape 161"/>
          <p:cNvSpPr txBox="1"/>
          <p:nvPr/>
        </p:nvSpPr>
        <p:spPr>
          <a:xfrm>
            <a:off x="5334268" y="2588843"/>
            <a:ext cx="2314800" cy="907800"/>
          </a:xfrm>
          <a:prstGeom prst="rect">
            <a:avLst/>
          </a:prstGeom>
          <a:noFill/>
          <a:ln>
            <a:noFill/>
          </a:ln>
        </p:spPr>
        <p:txBody>
          <a:bodyPr wrap="square" lIns="0" tIns="45700" rIns="0" bIns="45700" anchor="t" anchorCtr="0">
            <a:noAutofit/>
          </a:bodyPr>
          <a:lstStyle/>
          <a:p>
            <a:pPr marL="0" marR="0" lvl="0" indent="0" algn="ctr" rtl="0">
              <a:spcBef>
                <a:spcPts val="0"/>
              </a:spcBef>
              <a:buSzPct val="25000"/>
              <a:buNone/>
            </a:pPr>
            <a:r>
              <a:rPr lang="en-US" sz="2100" b="1">
                <a:solidFill>
                  <a:srgbClr val="199F80"/>
                </a:solidFill>
                <a:latin typeface="Arial"/>
                <a:ea typeface="Arial"/>
                <a:cs typeface="Arial"/>
                <a:sym typeface="Arial"/>
              </a:rPr>
              <a:t>Operator</a:t>
            </a:r>
          </a:p>
          <a:p>
            <a:pPr marL="0" marR="0" lvl="0" indent="0" algn="ctr" rtl="0">
              <a:spcBef>
                <a:spcPts val="0"/>
              </a:spcBef>
              <a:buSzPct val="25000"/>
              <a:buNone/>
            </a:pPr>
            <a:r>
              <a:rPr lang="en-US" sz="1600" b="1">
                <a:solidFill>
                  <a:schemeClr val="lt1"/>
                </a:solidFill>
                <a:latin typeface="Arial"/>
                <a:ea typeface="Arial"/>
                <a:cs typeface="Arial"/>
                <a:sym typeface="Arial"/>
              </a:rPr>
              <a:t>Increase Service Levels</a:t>
            </a:r>
          </a:p>
          <a:p>
            <a:pPr marL="0" marR="0" lvl="0" indent="0" algn="ctr" rtl="0">
              <a:spcBef>
                <a:spcPts val="0"/>
              </a:spcBef>
              <a:buSzPct val="25000"/>
              <a:buNone/>
            </a:pPr>
            <a:r>
              <a:rPr lang="en-US" sz="1600" b="1">
                <a:solidFill>
                  <a:schemeClr val="lt1"/>
                </a:solidFill>
                <a:latin typeface="Arial"/>
                <a:ea typeface="Arial"/>
                <a:cs typeface="Arial"/>
                <a:sym typeface="Arial"/>
              </a:rPr>
              <a:t>Decrease Cost</a:t>
            </a:r>
          </a:p>
        </p:txBody>
      </p:sp>
    </p:spTree>
  </p:cSld>
  <p:clrMapOvr>
    <a:masterClrMapping/>
  </p:clrMapOvr>
  <p:transition xmlns:p14="http://schemas.microsoft.com/office/powerpoint/2010/mai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p:cNvPicPr preferRelativeResize="0">
            <a:picLocks noGrp="1"/>
          </p:cNvPicPr>
          <p:nvPr>
            <p:ph type="pic" idx="2"/>
          </p:nvPr>
        </p:nvPicPr>
        <p:blipFill rotWithShape="1">
          <a:blip r:embed="rId3">
            <a:alphaModFix amt="20000"/>
          </a:blip>
          <a:srcRect t="8595" b="8595"/>
          <a:stretch/>
        </p:blipFill>
        <p:spPr>
          <a:xfrm>
            <a:off x="114300" y="112713"/>
            <a:ext cx="8915400" cy="4918200"/>
          </a:xfrm>
          <a:prstGeom prst="rect">
            <a:avLst/>
          </a:prstGeom>
          <a:noFill/>
          <a:ln>
            <a:noFill/>
          </a:ln>
        </p:spPr>
      </p:pic>
      <p:pic>
        <p:nvPicPr>
          <p:cNvPr id="168" name="Shape 168"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169" name="Shape 169"/>
          <p:cNvSpPr txBox="1"/>
          <p:nvPr/>
        </p:nvSpPr>
        <p:spPr>
          <a:xfrm>
            <a:off x="457200" y="457200"/>
            <a:ext cx="3215400" cy="6096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19B392"/>
              </a:buClr>
              <a:buSzPct val="25000"/>
              <a:buFont typeface="Arial"/>
              <a:buNone/>
            </a:pPr>
            <a:r>
              <a:rPr lang="en-US" sz="1000" b="1" dirty="0">
                <a:solidFill>
                  <a:srgbClr val="19B392"/>
                </a:solidFill>
                <a:latin typeface="Arial"/>
                <a:ea typeface="Arial"/>
                <a:cs typeface="Arial"/>
                <a:sym typeface="Arial"/>
              </a:rPr>
              <a:t>TRANSFORMING INTO A</a:t>
            </a:r>
            <a:br>
              <a:rPr lang="en-US" sz="1000" b="1" dirty="0">
                <a:solidFill>
                  <a:srgbClr val="19B392"/>
                </a:solidFill>
                <a:latin typeface="Arial"/>
                <a:ea typeface="Arial"/>
                <a:cs typeface="Arial"/>
                <a:sym typeface="Arial"/>
              </a:rPr>
            </a:br>
            <a:r>
              <a:rPr lang="en-US" sz="1000" b="1" dirty="0">
                <a:solidFill>
                  <a:srgbClr val="19B392"/>
                </a:solidFill>
                <a:latin typeface="Arial"/>
                <a:ea typeface="Arial"/>
                <a:cs typeface="Arial"/>
                <a:sym typeface="Arial"/>
              </a:rPr>
              <a:t>MODERN SOFTWARE COMPANY</a:t>
            </a:r>
          </a:p>
        </p:txBody>
      </p:sp>
      <p:sp>
        <p:nvSpPr>
          <p:cNvPr id="170" name="Shape 170"/>
          <p:cNvSpPr txBox="1"/>
          <p:nvPr/>
        </p:nvSpPr>
        <p:spPr>
          <a:xfrm>
            <a:off x="533400" y="819150"/>
            <a:ext cx="3990900" cy="814500"/>
          </a:xfrm>
          <a:prstGeom prst="rect">
            <a:avLst/>
          </a:prstGeom>
          <a:noFill/>
          <a:ln>
            <a:noFill/>
          </a:ln>
        </p:spPr>
        <p:txBody>
          <a:bodyPr wrap="square" lIns="0" tIns="45700" rIns="91425" bIns="45700" anchor="t" anchorCtr="0">
            <a:noAutofit/>
          </a:bodyPr>
          <a:lstStyle/>
          <a:p>
            <a:pPr marL="0" marR="0" lvl="0" indent="0" algn="l" rtl="0">
              <a:spcBef>
                <a:spcPts val="0"/>
              </a:spcBef>
              <a:buClr>
                <a:schemeClr val="lt1"/>
              </a:buClr>
              <a:buSzPct val="25000"/>
              <a:buFont typeface="Arial"/>
              <a:buNone/>
            </a:pPr>
            <a:r>
              <a:rPr lang="en-US" sz="1300" dirty="0">
                <a:solidFill>
                  <a:schemeClr val="lt1"/>
                </a:solidFill>
                <a:latin typeface="Arial"/>
                <a:ea typeface="Arial"/>
                <a:cs typeface="Arial"/>
                <a:sym typeface="Arial"/>
              </a:rPr>
              <a:t>Building high-quality software at start-up speed requires modern software methodologies, cloud platform, and data tools</a:t>
            </a:r>
          </a:p>
        </p:txBody>
      </p:sp>
      <p:grpSp>
        <p:nvGrpSpPr>
          <p:cNvPr id="171" name="Shape 171"/>
          <p:cNvGrpSpPr/>
          <p:nvPr/>
        </p:nvGrpSpPr>
        <p:grpSpPr>
          <a:xfrm>
            <a:off x="609600" y="2190750"/>
            <a:ext cx="2193300" cy="1099912"/>
            <a:chOff x="421125" y="2190750"/>
            <a:chExt cx="2193300" cy="1099912"/>
          </a:xfrm>
        </p:grpSpPr>
        <p:sp>
          <p:nvSpPr>
            <p:cNvPr id="172" name="Shape 172"/>
            <p:cNvSpPr/>
            <p:nvPr/>
          </p:nvSpPr>
          <p:spPr>
            <a:xfrm>
              <a:off x="421125" y="2736562"/>
              <a:ext cx="2193300" cy="5541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500" b="1">
                  <a:solidFill>
                    <a:schemeClr val="lt1"/>
                  </a:solidFill>
                  <a:latin typeface="Arial"/>
                  <a:ea typeface="Arial"/>
                  <a:cs typeface="Arial"/>
                  <a:sym typeface="Arial"/>
                </a:rPr>
                <a:t>Modern</a:t>
              </a:r>
              <a:br>
                <a:rPr lang="en-US" sz="1500" b="1">
                  <a:solidFill>
                    <a:schemeClr val="lt1"/>
                  </a:solidFill>
                  <a:latin typeface="Arial"/>
                  <a:ea typeface="Arial"/>
                  <a:cs typeface="Arial"/>
                  <a:sym typeface="Arial"/>
                </a:rPr>
              </a:br>
              <a:r>
                <a:rPr lang="en-US" sz="1500" b="1">
                  <a:solidFill>
                    <a:schemeClr val="lt1"/>
                  </a:solidFill>
                  <a:latin typeface="Arial"/>
                  <a:ea typeface="Arial"/>
                  <a:cs typeface="Arial"/>
                  <a:sym typeface="Arial"/>
                </a:rPr>
                <a:t>Cloud Native Platform</a:t>
              </a:r>
            </a:p>
          </p:txBody>
        </p:sp>
        <p:sp>
          <p:nvSpPr>
            <p:cNvPr id="173" name="Shape 173"/>
            <p:cNvSpPr/>
            <p:nvPr/>
          </p:nvSpPr>
          <p:spPr>
            <a:xfrm>
              <a:off x="1305198" y="2190750"/>
              <a:ext cx="425100" cy="4251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01</a:t>
              </a:r>
            </a:p>
          </p:txBody>
        </p:sp>
      </p:grpSp>
      <p:grpSp>
        <p:nvGrpSpPr>
          <p:cNvPr id="174" name="Shape 174"/>
          <p:cNvGrpSpPr/>
          <p:nvPr/>
        </p:nvGrpSpPr>
        <p:grpSpPr>
          <a:xfrm>
            <a:off x="3449738" y="2190750"/>
            <a:ext cx="2244600" cy="1099912"/>
            <a:chOff x="3449738" y="2190750"/>
            <a:chExt cx="2244600" cy="1099912"/>
          </a:xfrm>
        </p:grpSpPr>
        <p:sp>
          <p:nvSpPr>
            <p:cNvPr id="175" name="Shape 175"/>
            <p:cNvSpPr/>
            <p:nvPr/>
          </p:nvSpPr>
          <p:spPr>
            <a:xfrm>
              <a:off x="3449738" y="2736562"/>
              <a:ext cx="2244600" cy="5541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500" b="1">
                  <a:solidFill>
                    <a:schemeClr val="lt1"/>
                  </a:solidFill>
                  <a:latin typeface="Arial"/>
                  <a:ea typeface="Arial"/>
                  <a:cs typeface="Arial"/>
                  <a:sym typeface="Arial"/>
                </a:rPr>
                <a:t>Modern</a:t>
              </a:r>
              <a:br>
                <a:rPr lang="en-US" sz="1500" b="1">
                  <a:solidFill>
                    <a:schemeClr val="lt1"/>
                  </a:solidFill>
                  <a:latin typeface="Arial"/>
                  <a:ea typeface="Arial"/>
                  <a:cs typeface="Arial"/>
                  <a:sym typeface="Arial"/>
                </a:rPr>
              </a:br>
              <a:r>
                <a:rPr lang="en-US" sz="1500" b="1">
                  <a:solidFill>
                    <a:schemeClr val="lt1"/>
                  </a:solidFill>
                  <a:latin typeface="Arial"/>
                  <a:ea typeface="Arial"/>
                  <a:cs typeface="Arial"/>
                  <a:sym typeface="Arial"/>
                </a:rPr>
                <a:t>Software Methodology</a:t>
              </a:r>
            </a:p>
          </p:txBody>
        </p:sp>
        <p:sp>
          <p:nvSpPr>
            <p:cNvPr id="176" name="Shape 176"/>
            <p:cNvSpPr/>
            <p:nvPr/>
          </p:nvSpPr>
          <p:spPr>
            <a:xfrm>
              <a:off x="4359459" y="2190750"/>
              <a:ext cx="425100" cy="4251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02</a:t>
              </a:r>
            </a:p>
          </p:txBody>
        </p:sp>
      </p:grpSp>
      <p:grpSp>
        <p:nvGrpSpPr>
          <p:cNvPr id="177" name="Shape 177"/>
          <p:cNvGrpSpPr/>
          <p:nvPr/>
        </p:nvGrpSpPr>
        <p:grpSpPr>
          <a:xfrm>
            <a:off x="6847927" y="2190750"/>
            <a:ext cx="1153200" cy="1099912"/>
            <a:chOff x="6875006" y="2190750"/>
            <a:chExt cx="1153200" cy="1099912"/>
          </a:xfrm>
        </p:grpSpPr>
        <p:sp>
          <p:nvSpPr>
            <p:cNvPr id="178" name="Shape 178"/>
            <p:cNvSpPr/>
            <p:nvPr/>
          </p:nvSpPr>
          <p:spPr>
            <a:xfrm>
              <a:off x="6875006" y="2736562"/>
              <a:ext cx="1153200" cy="5541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500" b="1">
                  <a:solidFill>
                    <a:schemeClr val="lt1"/>
                  </a:solidFill>
                  <a:latin typeface="Arial"/>
                  <a:ea typeface="Arial"/>
                  <a:cs typeface="Arial"/>
                  <a:sym typeface="Arial"/>
                </a:rPr>
                <a:t>Modern</a:t>
              </a:r>
              <a:br>
                <a:rPr lang="en-US" sz="1500" b="1">
                  <a:solidFill>
                    <a:schemeClr val="lt1"/>
                  </a:solidFill>
                  <a:latin typeface="Arial"/>
                  <a:ea typeface="Arial"/>
                  <a:cs typeface="Arial"/>
                  <a:sym typeface="Arial"/>
                </a:rPr>
              </a:br>
              <a:r>
                <a:rPr lang="en-US" sz="1500" b="1">
                  <a:solidFill>
                    <a:schemeClr val="lt1"/>
                  </a:solidFill>
                  <a:latin typeface="Arial"/>
                  <a:ea typeface="Arial"/>
                  <a:cs typeface="Arial"/>
                  <a:sym typeface="Arial"/>
                </a:rPr>
                <a:t>Data Tools</a:t>
              </a:r>
            </a:p>
          </p:txBody>
        </p:sp>
        <p:sp>
          <p:nvSpPr>
            <p:cNvPr id="179" name="Shape 179"/>
            <p:cNvSpPr/>
            <p:nvPr/>
          </p:nvSpPr>
          <p:spPr>
            <a:xfrm>
              <a:off x="7239000" y="2190750"/>
              <a:ext cx="425100" cy="4251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03</a:t>
              </a:r>
            </a:p>
          </p:txBody>
        </p:sp>
      </p:grpSp>
    </p:spTree>
  </p:cSld>
  <p:clrMapOvr>
    <a:masterClrMapping/>
  </p:clrMapOvr>
  <p:transition xmlns:p14="http://schemas.microsoft.com/office/powerpoint/2010/mai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a:picLocks noGrp="1"/>
          </p:cNvPicPr>
          <p:nvPr>
            <p:ph type="pic" idx="2"/>
          </p:nvPr>
        </p:nvPicPr>
        <p:blipFill rotWithShape="1">
          <a:blip r:embed="rId3">
            <a:alphaModFix/>
          </a:blip>
          <a:srcRect t="961" b="970"/>
          <a:stretch/>
        </p:blipFill>
        <p:spPr>
          <a:xfrm>
            <a:off x="114300" y="112713"/>
            <a:ext cx="8915400" cy="4918200"/>
          </a:xfrm>
          <a:prstGeom prst="rect">
            <a:avLst/>
          </a:prstGeom>
          <a:noFill/>
          <a:ln>
            <a:noFill/>
          </a:ln>
        </p:spPr>
      </p:pic>
      <p:pic>
        <p:nvPicPr>
          <p:cNvPr id="186" name="Shape 186"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187" name="Shape 187"/>
          <p:cNvSpPr/>
          <p:nvPr/>
        </p:nvSpPr>
        <p:spPr>
          <a:xfrm>
            <a:off x="640080" y="329184"/>
            <a:ext cx="3657600" cy="861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dirty="0">
                <a:solidFill>
                  <a:srgbClr val="19B392"/>
                </a:solidFill>
                <a:latin typeface="Arial"/>
                <a:ea typeface="Arial"/>
                <a:cs typeface="Arial"/>
                <a:sym typeface="Arial"/>
              </a:rPr>
              <a:t>Modern Cloud-Native Platform</a:t>
            </a:r>
          </a:p>
          <a:p>
            <a:pPr marL="0" marR="0" lvl="0" indent="0" algn="l" rtl="0">
              <a:spcBef>
                <a:spcPts val="0"/>
              </a:spcBef>
              <a:buSzPct val="25000"/>
              <a:buNone/>
            </a:pPr>
            <a:r>
              <a:rPr lang="en-US" sz="1300" dirty="0">
                <a:solidFill>
                  <a:srgbClr val="3F3F3F"/>
                </a:solidFill>
                <a:latin typeface="Arial"/>
                <a:ea typeface="Arial"/>
                <a:cs typeface="Arial"/>
                <a:sym typeface="Arial"/>
              </a:rPr>
              <a:t>Building high-quality software at start-up speed requires modern software methodologies, cloud platform, and data tools</a:t>
            </a:r>
          </a:p>
        </p:txBody>
      </p:sp>
      <p:sp>
        <p:nvSpPr>
          <p:cNvPr id="188" name="Shape 188"/>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01</a:t>
            </a:r>
          </a:p>
        </p:txBody>
      </p:sp>
    </p:spTree>
  </p:cSld>
  <p:clrMapOvr>
    <a:masterClrMapping/>
  </p:clrMapOvr>
  <p:transition xmlns:p14="http://schemas.microsoft.com/office/powerpoint/2010/mai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descr="IMG_0819.jpg"/>
          <p:cNvPicPr preferRelativeResize="0"/>
          <p:nvPr/>
        </p:nvPicPr>
        <p:blipFill rotWithShape="1">
          <a:blip r:embed="rId3">
            <a:alphaModFix/>
          </a:blip>
          <a:srcRect t="8616" b="8616"/>
          <a:stretch/>
        </p:blipFill>
        <p:spPr>
          <a:xfrm>
            <a:off x="114300" y="112014"/>
            <a:ext cx="8915400" cy="4919400"/>
          </a:xfrm>
          <a:prstGeom prst="rect">
            <a:avLst/>
          </a:prstGeom>
          <a:noFill/>
          <a:ln>
            <a:noFill/>
          </a:ln>
        </p:spPr>
      </p:pic>
      <p:sp>
        <p:nvSpPr>
          <p:cNvPr id="194" name="Shape 194"/>
          <p:cNvSpPr/>
          <p:nvPr/>
        </p:nvSpPr>
        <p:spPr>
          <a:xfrm>
            <a:off x="114300" y="112014"/>
            <a:ext cx="8915400" cy="4919400"/>
          </a:xfrm>
          <a:prstGeom prst="rect">
            <a:avLst/>
          </a:prstGeom>
          <a:solidFill>
            <a:srgbClr val="22313C">
              <a:alpha val="69800"/>
            </a:srgbClr>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195" name="Shape 195" descr="pivotal_white.png"/>
          <p:cNvPicPr preferRelativeResize="0"/>
          <p:nvPr/>
        </p:nvPicPr>
        <p:blipFill rotWithShape="1">
          <a:blip r:embed="rId4">
            <a:alphaModFix/>
          </a:blip>
          <a:srcRect/>
          <a:stretch/>
        </p:blipFill>
        <p:spPr>
          <a:xfrm>
            <a:off x="8098904" y="4711215"/>
            <a:ext cx="755700" cy="185700"/>
          </a:xfrm>
          <a:prstGeom prst="rect">
            <a:avLst/>
          </a:prstGeom>
          <a:noFill/>
          <a:ln>
            <a:noFill/>
          </a:ln>
        </p:spPr>
      </p:pic>
      <p:sp>
        <p:nvSpPr>
          <p:cNvPr id="196" name="Shape 196"/>
          <p:cNvSpPr txBox="1"/>
          <p:nvPr/>
        </p:nvSpPr>
        <p:spPr>
          <a:xfrm>
            <a:off x="888000" y="1529150"/>
            <a:ext cx="7368000" cy="15339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3000">
                <a:solidFill>
                  <a:srgbClr val="FFFFFF"/>
                </a:solidFill>
                <a:latin typeface="Arial"/>
                <a:ea typeface="Arial"/>
                <a:cs typeface="Arial"/>
                <a:sym typeface="Arial"/>
              </a:rPr>
              <a:t>T</a:t>
            </a:r>
            <a:r>
              <a:rPr lang="en-US" sz="3000">
                <a:solidFill>
                  <a:srgbClr val="FFFFFF"/>
                </a:solidFill>
              </a:rPr>
              <a:t>he</a:t>
            </a:r>
            <a:r>
              <a:rPr lang="en-US" sz="3000">
                <a:solidFill>
                  <a:srgbClr val="FFFFFF"/>
                </a:solidFill>
                <a:latin typeface="Arial"/>
                <a:ea typeface="Arial"/>
                <a:cs typeface="Arial"/>
                <a:sym typeface="Arial"/>
              </a:rPr>
              <a:t> Home Depot </a:t>
            </a:r>
            <a:r>
              <a:rPr lang="en-US" sz="3000">
                <a:solidFill>
                  <a:srgbClr val="FFFFFF"/>
                </a:solidFill>
              </a:rPr>
              <a:t>has over 3,000 application instances—core to running their $83 billion dollar business—running on Pivotal Cloud Foundry</a:t>
            </a:r>
            <a:r>
              <a:rPr lang="en-US" sz="3000">
                <a:solidFill>
                  <a:srgbClr val="FFFFFF"/>
                </a:solidFill>
                <a:latin typeface="Arial"/>
                <a:ea typeface="Arial"/>
                <a:cs typeface="Arial"/>
                <a:sym typeface="Arial"/>
              </a:rPr>
              <a:t>.</a:t>
            </a:r>
          </a:p>
        </p:txBody>
      </p:sp>
      <p:pic>
        <p:nvPicPr>
          <p:cNvPr id="197" name="Shape 197"/>
          <p:cNvPicPr preferRelativeResize="0"/>
          <p:nvPr/>
        </p:nvPicPr>
        <p:blipFill rotWithShape="1">
          <a:blip r:embed="rId5">
            <a:alphaModFix/>
          </a:blip>
          <a:srcRect/>
          <a:stretch/>
        </p:blipFill>
        <p:spPr>
          <a:xfrm>
            <a:off x="445751" y="4322432"/>
            <a:ext cx="574500" cy="574500"/>
          </a:xfrm>
          <a:prstGeom prst="rect">
            <a:avLst/>
          </a:prstGeom>
          <a:noFill/>
          <a:ln>
            <a:noFill/>
          </a:ln>
        </p:spPr>
      </p:pic>
      <p:sp>
        <p:nvSpPr>
          <p:cNvPr id="198" name="Shape 198"/>
          <p:cNvSpPr/>
          <p:nvPr/>
        </p:nvSpPr>
        <p:spPr>
          <a:xfrm>
            <a:off x="0" y="0"/>
            <a:ext cx="514500" cy="514500"/>
          </a:xfrm>
          <a:prstGeom prst="snip2DiagRect">
            <a:avLst>
              <a:gd name="adj1" fmla="val 0"/>
              <a:gd name="adj2" fmla="val 16667"/>
            </a:avLst>
          </a:prstGeom>
          <a:solidFill>
            <a:srgbClr val="19B392"/>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b="1">
                <a:solidFill>
                  <a:schemeClr val="lt1"/>
                </a:solidFill>
                <a:latin typeface="Arial"/>
                <a:ea typeface="Arial"/>
                <a:cs typeface="Arial"/>
                <a:sym typeface="Arial"/>
              </a:rPr>
              <a:t>01</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1635</TotalTime>
  <Words>2478</Words>
  <Application>Microsoft Macintosh PowerPoint</Application>
  <PresentationFormat>On-screen Show (16:9)</PresentationFormat>
  <Paragraphs>171</Paragraphs>
  <Slides>20</Slides>
  <Notes>19</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Raytheon Wants To Achieve</vt:lpstr>
      <vt:lpstr>What’s Important to Raytheon’s Desired Outcomes </vt:lpstr>
      <vt:lpstr>Expected outcome for Raytheon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Yadhav Jayaraman</cp:lastModifiedBy>
  <cp:revision>5</cp:revision>
  <dcterms:modified xsi:type="dcterms:W3CDTF">2017-11-03T19:36:19Z</dcterms:modified>
</cp:coreProperties>
</file>